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60" r:id="rId1"/>
  </p:sldMasterIdLst>
  <p:notesMasterIdLst>
    <p:notesMasterId r:id="rId54"/>
  </p:notesMasterIdLst>
  <p:sldIdLst>
    <p:sldId id="256" r:id="rId2"/>
    <p:sldId id="279" r:id="rId3"/>
    <p:sldId id="325" r:id="rId4"/>
    <p:sldId id="334" r:id="rId5"/>
    <p:sldId id="332" r:id="rId6"/>
    <p:sldId id="333" r:id="rId7"/>
    <p:sldId id="326" r:id="rId8"/>
    <p:sldId id="330" r:id="rId9"/>
    <p:sldId id="331" r:id="rId10"/>
    <p:sldId id="260" r:id="rId11"/>
    <p:sldId id="280" r:id="rId12"/>
    <p:sldId id="285" r:id="rId13"/>
    <p:sldId id="286" r:id="rId14"/>
    <p:sldId id="314" r:id="rId15"/>
    <p:sldId id="287" r:id="rId16"/>
    <p:sldId id="288"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28" r:id="rId37"/>
    <p:sldId id="329" r:id="rId38"/>
    <p:sldId id="327" r:id="rId39"/>
    <p:sldId id="309" r:id="rId40"/>
    <p:sldId id="310" r:id="rId41"/>
    <p:sldId id="315" r:id="rId42"/>
    <p:sldId id="311" r:id="rId43"/>
    <p:sldId id="282" r:id="rId44"/>
    <p:sldId id="324" r:id="rId45"/>
    <p:sldId id="312" r:id="rId46"/>
    <p:sldId id="316" r:id="rId47"/>
    <p:sldId id="318" r:id="rId48"/>
    <p:sldId id="319" r:id="rId49"/>
    <p:sldId id="317" r:id="rId50"/>
    <p:sldId id="313" r:id="rId51"/>
    <p:sldId id="320" r:id="rId52"/>
    <p:sldId id="32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2" d="100"/>
          <a:sy n="52" d="100"/>
        </p:scale>
        <p:origin x="-1044" y="-5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97B7D-E0CB-4AB1-B8E1-F2244C3591CB}" type="datetimeFigureOut">
              <a:rPr lang="en-US" smtClean="0"/>
              <a:t>10/12/2018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CC774-525B-43FA-9838-FD21B31DFFF1}" type="slidenum">
              <a:rPr lang="en-US" smtClean="0"/>
              <a:t>‹#›</a:t>
            </a:fld>
            <a:endParaRPr lang="en-US"/>
          </a:p>
        </p:txBody>
      </p:sp>
    </p:spTree>
    <p:extLst>
      <p:ext uri="{BB962C8B-B14F-4D97-AF65-F5344CB8AC3E}">
        <p14:creationId xmlns:p14="http://schemas.microsoft.com/office/powerpoint/2010/main" val="772297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43EAC2-200D-4882-A47B-70AD28310879}"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811875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43EAC2-200D-4882-A47B-70AD28310879}"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3430365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43EAC2-200D-4882-A47B-70AD28310879}"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133919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59499" cy="1365161"/>
          </a:xfrm>
          <a:prstGeom prst="rect">
            <a:avLst/>
          </a:prstGeom>
        </p:spPr>
      </p:pic>
      <p:sp>
        <p:nvSpPr>
          <p:cNvPr id="2" name="Title 1"/>
          <p:cNvSpPr>
            <a:spLocks noGrp="1"/>
          </p:cNvSpPr>
          <p:nvPr>
            <p:ph type="title"/>
          </p:nvPr>
        </p:nvSpPr>
        <p:spPr>
          <a:xfrm>
            <a:off x="444500" y="174627"/>
            <a:ext cx="8331200" cy="1031874"/>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44500" y="1539788"/>
            <a:ext cx="8299450" cy="46579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943EAC2-200D-4882-A47B-70AD28310879}"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5F0F02-E905-45E9-B66E-34AA7E7473BB}" type="slidenum">
              <a:rPr lang="en-US" smtClean="0"/>
              <a:t>‹#›</a:t>
            </a:fld>
            <a:endParaRPr lang="en-US"/>
          </a:p>
        </p:txBody>
      </p:sp>
      <p:sp>
        <p:nvSpPr>
          <p:cNvPr id="9" name="Rectangle 8"/>
          <p:cNvSpPr/>
          <p:nvPr userDrawn="1"/>
        </p:nvSpPr>
        <p:spPr>
          <a:xfrm>
            <a:off x="-1" y="6362702"/>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52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43EAC2-200D-4882-A47B-70AD28310879}"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425210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43EAC2-200D-4882-A47B-70AD28310879}"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172269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943EAC2-200D-4882-A47B-70AD28310879}" type="datetimeFigureOut">
              <a:rPr lang="en-US" smtClean="0"/>
              <a:t>10/12/2018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99569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43EAC2-200D-4882-A47B-70AD28310879}" type="datetimeFigureOut">
              <a:rPr lang="en-US" smtClean="0"/>
              <a:t>10/12/2018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1932674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3EAC2-200D-4882-A47B-70AD28310879}" type="datetimeFigureOut">
              <a:rPr lang="en-US" smtClean="0"/>
              <a:t>10/12/2018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533045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3EAC2-200D-4882-A47B-70AD28310879}"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4271256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3EAC2-200D-4882-A47B-70AD28310879}"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0F02-E905-45E9-B66E-34AA7E7473BB}" type="slidenum">
              <a:rPr lang="en-US" smtClean="0"/>
              <a:t>‹#›</a:t>
            </a:fld>
            <a:endParaRPr lang="en-US"/>
          </a:p>
        </p:txBody>
      </p:sp>
    </p:spTree>
    <p:extLst>
      <p:ext uri="{BB962C8B-B14F-4D97-AF65-F5344CB8AC3E}">
        <p14:creationId xmlns:p14="http://schemas.microsoft.com/office/powerpoint/2010/main" val="1641889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3EAC2-200D-4882-A47B-70AD28310879}" type="datetimeFigureOut">
              <a:rPr lang="en-US" smtClean="0"/>
              <a:t>10/12/2018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F0F02-E905-45E9-B66E-34AA7E7473BB}" type="slidenum">
              <a:rPr lang="en-US" smtClean="0"/>
              <a:t>‹#›</a:t>
            </a:fld>
            <a:endParaRPr lang="en-US"/>
          </a:p>
        </p:txBody>
      </p:sp>
    </p:spTree>
    <p:extLst>
      <p:ext uri="{BB962C8B-B14F-4D97-AF65-F5344CB8AC3E}">
        <p14:creationId xmlns:p14="http://schemas.microsoft.com/office/powerpoint/2010/main" val="1062626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gutenberg.org/wiki/Main_Page"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questia.com/read/122896899/in-the-loop-a-reference-guide-to-american-english"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researchcommons.waikato.ac.nz/"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x2mz2qh4l.search.serialssolutions.com/?L=WX2MZ2QH4L"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oatd.or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cluteinstitute.com/oj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oaj.org/"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mdpi.com/"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holar.lib.vt.edu/ejournals/"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newschool.edu/cps/subpage.aspx?id=55034"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go.sagepub.com/"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opus.lib.uts.edu.au/handle/10453/19979"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ro.ecu.edu.au/these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inasp.info/en/work/journals-online/"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ardi.wipo.int/content/en/journals.php"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pository.cam.ac.uk/"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opendoar.org/index.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openlibrary.or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twork.bepress.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ndltd.org/"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who.int/hinari/en/"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unep.org/oare/"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worldbank.org/"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gen.lib.rus.ec/"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bookzz.org/"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ebook.edu.vn/"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vjol.info/index.php/index/index"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nki.ne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tapchi.vnu.edu.vn/"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repository.vnu.edu.vn/"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j.ctu.edu.vn/"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hyperlink" Target="http://iej.cjb.net/" TargetMode="External"/><Relationship Id="rId13" Type="http://schemas.openxmlformats.org/officeDocument/2006/relationships/hyperlink" Target="http://www-jime.open.ac.uk/" TargetMode="External"/><Relationship Id="rId3" Type="http://schemas.openxmlformats.org/officeDocument/2006/relationships/hyperlink" Target="http://cie.asu.edu/" TargetMode="External"/><Relationship Id="rId7" Type="http://schemas.openxmlformats.org/officeDocument/2006/relationships/hyperlink" Target="http://www.scottishrecovery.net/?essays-in-education-online-journal" TargetMode="External"/><Relationship Id="rId12" Type="http://schemas.openxmlformats.org/officeDocument/2006/relationships/hyperlink" Target="http://jite.org/index.html" TargetMode="External"/><Relationship Id="rId2" Type="http://schemas.openxmlformats.org/officeDocument/2006/relationships/hyperlink" Target="http://road.issn.org/en" TargetMode="Externa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ejel.org/main.html" TargetMode="External"/><Relationship Id="rId11" Type="http://schemas.openxmlformats.org/officeDocument/2006/relationships/hyperlink" Target="http://education.curtin.edu.au/iier/iier.html" TargetMode="External"/><Relationship Id="rId5" Type="http://schemas.openxmlformats.org/officeDocument/2006/relationships/hyperlink" Target="http://ajet.org.au/index.php/AJET" TargetMode="External"/><Relationship Id="rId15" Type="http://schemas.openxmlformats.org/officeDocument/2006/relationships/hyperlink" Target="http://www.citejournal.org/vol15/iss4/" TargetMode="External"/><Relationship Id="rId10" Type="http://schemas.openxmlformats.org/officeDocument/2006/relationships/hyperlink" Target="http://www.irrodl.org/" TargetMode="External"/><Relationship Id="rId4" Type="http://schemas.openxmlformats.org/officeDocument/2006/relationships/hyperlink" Target="http://edr.sagepub.com/" TargetMode="External"/><Relationship Id="rId9" Type="http://schemas.openxmlformats.org/officeDocument/2006/relationships/hyperlink" Target="http://www.informingscience.org/" TargetMode="External"/><Relationship Id="rId14" Type="http://schemas.openxmlformats.org/officeDocument/2006/relationships/hyperlink" Target="http://www.literacyworldwide.org/get-resources/journal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ecmjournal.org/" TargetMode="External"/><Relationship Id="rId13" Type="http://schemas.openxmlformats.org/officeDocument/2006/relationships/image" Target="../media/image24.png"/><Relationship Id="rId3" Type="http://schemas.openxmlformats.org/officeDocument/2006/relationships/hyperlink" Target="http://www.agbioforum.org/" TargetMode="External"/><Relationship Id="rId7" Type="http://schemas.openxmlformats.org/officeDocument/2006/relationships/hyperlink" Target="http://www.ejbiotechnology.info/" TargetMode="External"/><Relationship Id="rId12" Type="http://schemas.openxmlformats.org/officeDocument/2006/relationships/hyperlink" Target="http://www.jstage.jst.go.jp/browse/mandi" TargetMode="External"/><Relationship Id="rId2" Type="http://schemas.openxmlformats.org/officeDocument/2006/relationships/hyperlink" Target="http://www.academicjournals.org/AJB" TargetMode="External"/><Relationship Id="rId1" Type="http://schemas.openxmlformats.org/officeDocument/2006/relationships/slideLayout" Target="../slideLayouts/slideLayout2.xml"/><Relationship Id="rId6" Type="http://schemas.openxmlformats.org/officeDocument/2006/relationships/hyperlink" Target="http://www.jstage.jst.go.jp/browse/cbij" TargetMode="External"/><Relationship Id="rId11" Type="http://schemas.openxmlformats.org/officeDocument/2006/relationships/hyperlink" Target="http://www.jlr.org/papbyrecent.shtml" TargetMode="External"/><Relationship Id="rId5" Type="http://schemas.openxmlformats.org/officeDocument/2006/relationships/hyperlink" Target="http://www.biomaterials.org.in/ojs/index.php/tibao" TargetMode="External"/><Relationship Id="rId10" Type="http://schemas.openxmlformats.org/officeDocument/2006/relationships/hyperlink" Target="http://www.jbmb.or.kr/index.html" TargetMode="External"/><Relationship Id="rId4" Type="http://schemas.openxmlformats.org/officeDocument/2006/relationships/hyperlink" Target="http://www.jstage.jst.go.jp/browse/bbb" TargetMode="External"/><Relationship Id="rId9" Type="http://schemas.openxmlformats.org/officeDocument/2006/relationships/hyperlink" Target="http://www.jbc.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earch.proquest.com/pqcentral/index"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link.springer.com/"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sciencedirect.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lhtv.vista.vn/login.aspx"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lib.cqvip.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lirc.udn.vn/" TargetMode="External"/><Relationship Id="rId3" Type="http://schemas.openxmlformats.org/officeDocument/2006/relationships/hyperlink" Target="http://www.vjol.info/" TargetMode="External"/><Relationship Id="rId7" Type="http://schemas.openxmlformats.org/officeDocument/2006/relationships/hyperlink" Target="http://www.lrc-hueuni.edu.vn/" TargetMode="External"/><Relationship Id="rId2" Type="http://schemas.openxmlformats.org/officeDocument/2006/relationships/hyperlink" Target="http://nlv.gov.vn/" TargetMode="External"/><Relationship Id="rId1" Type="http://schemas.openxmlformats.org/officeDocument/2006/relationships/slideLayout" Target="../slideLayouts/slideLayout2.xml"/><Relationship Id="rId6" Type="http://schemas.openxmlformats.org/officeDocument/2006/relationships/hyperlink" Target="http://www.lrc.tnu.edu.vn/" TargetMode="External"/><Relationship Id="rId11" Type="http://schemas.openxmlformats.org/officeDocument/2006/relationships/image" Target="../media/image24.png"/><Relationship Id="rId5" Type="http://schemas.openxmlformats.org/officeDocument/2006/relationships/hyperlink" Target="http://www.vnulib.edu.vn/" TargetMode="External"/><Relationship Id="rId10" Type="http://schemas.openxmlformats.org/officeDocument/2006/relationships/hyperlink" Target="http://library.hust.edu.vn/" TargetMode="External"/><Relationship Id="rId4" Type="http://schemas.openxmlformats.org/officeDocument/2006/relationships/hyperlink" Target="http://www.lic.vnu.edu.vn/" TargetMode="External"/><Relationship Id="rId9" Type="http://schemas.openxmlformats.org/officeDocument/2006/relationships/hyperlink" Target="http://www.lrc.ctu.edu.v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g.wanfangdata.com.cn/index.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k.com/englishlibrary"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about.jstor.org/whats-in-jstor/books/open-access-books-jstor/?cid=dsp_j_oabooks_09_2017&amp;utm_source=jstor&amp;utm_medium=display&amp;utm_campaign=books_ad_09_20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6"/>
            <a:ext cx="9140932" cy="6858000"/>
          </a:xfrm>
          <a:prstGeom prst="rect">
            <a:avLst/>
          </a:prstGeom>
        </p:spPr>
        <p:style>
          <a:lnRef idx="2">
            <a:schemeClr val="accent1"/>
          </a:lnRef>
          <a:fillRef idx="1">
            <a:schemeClr val="lt1"/>
          </a:fillRef>
          <a:effectRef idx="0">
            <a:schemeClr val="accent1"/>
          </a:effectRef>
          <a:fontRef idx="minor">
            <a:schemeClr val="dk1"/>
          </a:fontRef>
        </p:style>
      </p:pic>
      <p:sp>
        <p:nvSpPr>
          <p:cNvPr id="2" name="Title 1"/>
          <p:cNvSpPr>
            <a:spLocks noGrp="1"/>
          </p:cNvSpPr>
          <p:nvPr>
            <p:ph type="ctrTitle"/>
          </p:nvPr>
        </p:nvSpPr>
        <p:spPr>
          <a:xfrm>
            <a:off x="512816" y="3379022"/>
            <a:ext cx="8115300" cy="913682"/>
          </a:xfrm>
        </p:spPr>
        <p:txBody>
          <a:bodyPr>
            <a:normAutofit fontScale="90000"/>
          </a:bodyPr>
          <a:lstStyle/>
          <a:p>
            <a:r>
              <a:rPr lang="en-AU" sz="3200" b="1" smtClean="0">
                <a:solidFill>
                  <a:schemeClr val="bg1"/>
                </a:solidFill>
                <a:latin typeface="Arial" panose="020B0604020202020204" pitchFamily="34" charset="0"/>
                <a:cs typeface="Arial" panose="020B0604020202020204" pitchFamily="34" charset="0"/>
              </a:rPr>
              <a:t>GIỚI THIỆU MỘT SỐ WEBSITE TÀI LIỆU SỐ</a:t>
            </a:r>
            <a:endParaRPr lang="en-US" sz="32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421996" y="5821458"/>
            <a:ext cx="4554773" cy="646331"/>
          </a:xfrm>
          <a:prstGeom prst="rect">
            <a:avLst/>
          </a:prstGeom>
          <a:noFill/>
        </p:spPr>
        <p:txBody>
          <a:bodyPr wrap="none" rtlCol="0">
            <a:spAutoFit/>
          </a:bodyPr>
          <a:lstStyle/>
          <a:p>
            <a:pPr algn="ctr"/>
            <a:r>
              <a:rPr lang="en-US" b="1" smtClean="0">
                <a:solidFill>
                  <a:schemeClr val="bg1"/>
                </a:solidFill>
              </a:rPr>
              <a:t>ThS Trần Dương</a:t>
            </a:r>
          </a:p>
          <a:p>
            <a:pPr algn="ctr"/>
            <a:r>
              <a:rPr lang="en-US" b="1" smtClean="0">
                <a:solidFill>
                  <a:schemeClr val="bg1"/>
                </a:solidFill>
              </a:rPr>
              <a:t>                          Trung tâm Thông tin – Thư viện</a:t>
            </a:r>
            <a:endParaRPr lang="en-US" b="1" dirty="0">
              <a:solidFill>
                <a:schemeClr val="bg1"/>
              </a:solidFill>
            </a:endParaRPr>
          </a:p>
        </p:txBody>
      </p:sp>
      <p:sp>
        <p:nvSpPr>
          <p:cNvPr id="6" name="Title 1"/>
          <p:cNvSpPr txBox="1">
            <a:spLocks/>
          </p:cNvSpPr>
          <p:nvPr/>
        </p:nvSpPr>
        <p:spPr>
          <a:xfrm>
            <a:off x="0" y="3328406"/>
            <a:ext cx="9453093" cy="9136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dirty="0">
              <a:solidFill>
                <a:srgbClr val="FFFF00"/>
              </a:solidFill>
            </a:endParaRPr>
          </a:p>
        </p:txBody>
      </p:sp>
      <p:sp>
        <p:nvSpPr>
          <p:cNvPr id="9" name="Title 1"/>
          <p:cNvSpPr txBox="1">
            <a:spLocks/>
          </p:cNvSpPr>
          <p:nvPr/>
        </p:nvSpPr>
        <p:spPr>
          <a:xfrm>
            <a:off x="1571363" y="189023"/>
            <a:ext cx="6310366" cy="9136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000" b="1" smtClean="0">
                <a:solidFill>
                  <a:schemeClr val="bg1"/>
                </a:solidFill>
                <a:latin typeface="Arial" panose="020B0604020202020204" pitchFamily="34" charset="0"/>
                <a:cs typeface="Arial" panose="020B0604020202020204" pitchFamily="34" charset="0"/>
              </a:rPr>
              <a:t>TRƯỜNG ĐẠI HỌC HÀ TĨNH</a:t>
            </a:r>
            <a:endParaRPr lang="en-US" sz="30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996" y="1268509"/>
            <a:ext cx="1601492" cy="16014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0462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18" y="208453"/>
            <a:ext cx="8033252" cy="1031874"/>
          </a:xfrm>
        </p:spPr>
        <p:txBody>
          <a:bodyPr>
            <a:noAutofit/>
          </a:bodyPr>
          <a:lstStyle/>
          <a:p>
            <a:pPr marL="0" indent="0" fontAlgn="base">
              <a:lnSpc>
                <a:spcPct val="120000"/>
              </a:lnSpc>
            </a:pPr>
            <a:r>
              <a:rPr lang="en-US" sz="3200" b="1" smtClean="0"/>
              <a:t>Cơ </a:t>
            </a:r>
            <a:r>
              <a:rPr lang="en-US" sz="3200" b="1"/>
              <a:t>sở dữ liệu sách điện tử </a:t>
            </a:r>
            <a:r>
              <a:rPr lang="en-US" sz="3200" b="1" smtClean="0"/>
              <a:t>utenberg</a:t>
            </a:r>
            <a:endParaRPr lang="en-US" sz="3200" b="1"/>
          </a:p>
        </p:txBody>
      </p:sp>
      <p:sp>
        <p:nvSpPr>
          <p:cNvPr id="3" name="Content Placeholder 2"/>
          <p:cNvSpPr>
            <a:spLocks noGrp="1"/>
          </p:cNvSpPr>
          <p:nvPr>
            <p:ph idx="1"/>
          </p:nvPr>
        </p:nvSpPr>
        <p:spPr>
          <a:xfrm>
            <a:off x="444500" y="1337783"/>
            <a:ext cx="8299450" cy="4657903"/>
          </a:xfrm>
        </p:spPr>
        <p:txBody>
          <a:bodyPr>
            <a:normAutofit/>
          </a:bodyPr>
          <a:lstStyle/>
          <a:p>
            <a:pPr fontAlgn="base">
              <a:lnSpc>
                <a:spcPct val="120000"/>
              </a:lnSpc>
            </a:pPr>
            <a:r>
              <a:rPr lang="en-US" sz="2000" smtClean="0"/>
              <a:t>Địa </a:t>
            </a:r>
            <a:r>
              <a:rPr lang="en-US" sz="2000"/>
              <a:t>chỉ: </a:t>
            </a:r>
            <a:r>
              <a:rPr lang="en-US" sz="2000">
                <a:hlinkClick r:id="rId2"/>
              </a:rPr>
              <a:t>http://</a:t>
            </a:r>
            <a:r>
              <a:rPr lang="en-US" sz="2000" smtClean="0">
                <a:hlinkClick r:id="rId2"/>
              </a:rPr>
              <a:t>www.gutenberg.org/wiki/Main_Page</a:t>
            </a:r>
            <a:endParaRPr lang="en-US" sz="2000" smtClean="0"/>
          </a:p>
          <a:p>
            <a:pPr marL="0" indent="0" algn="just" fontAlgn="base">
              <a:lnSpc>
                <a:spcPct val="120000"/>
              </a:lnSpc>
              <a:buNone/>
            </a:pP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48" r="15844" b="9494"/>
          <a:stretch/>
        </p:blipFill>
        <p:spPr bwMode="auto">
          <a:xfrm>
            <a:off x="1620455" y="1894381"/>
            <a:ext cx="7259377" cy="415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0941" y="2191831"/>
            <a:ext cx="1203767" cy="3970318"/>
          </a:xfrm>
          <a:prstGeom prst="rect">
            <a:avLst/>
          </a:prstGeom>
        </p:spPr>
        <p:txBody>
          <a:bodyPr wrap="square">
            <a:spAutoFit/>
          </a:bodyPr>
          <a:lstStyle/>
          <a:p>
            <a:r>
              <a:rPr lang="vi-VN" smtClean="0"/>
              <a:t>CSDL sách điện tử miễn phí lớn nhất thế giới hiện nay "Project Gutenberg" gồm nhiều lĩnh vực khoa học khác nhau</a:t>
            </a: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8" y="82934"/>
            <a:ext cx="1235685" cy="12356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98355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750" y="211719"/>
            <a:ext cx="8331200" cy="1031874"/>
          </a:xfrm>
        </p:spPr>
        <p:txBody>
          <a:bodyPr>
            <a:normAutofit/>
          </a:bodyPr>
          <a:lstStyle/>
          <a:p>
            <a:r>
              <a:rPr lang="vi-VN" sz="3600" b="1" smtClean="0"/>
              <a:t>Cơ</a:t>
            </a:r>
            <a:r>
              <a:rPr lang="en-US" sz="3600" b="1" smtClean="0"/>
              <a:t> sở dữ liệu Questia</a:t>
            </a:r>
            <a:endParaRPr lang="en-US" sz="3600" b="1"/>
          </a:p>
        </p:txBody>
      </p:sp>
      <p:sp>
        <p:nvSpPr>
          <p:cNvPr id="3" name="Content Placeholder 2"/>
          <p:cNvSpPr>
            <a:spLocks noGrp="1"/>
          </p:cNvSpPr>
          <p:nvPr>
            <p:ph idx="1"/>
          </p:nvPr>
        </p:nvSpPr>
        <p:spPr>
          <a:xfrm>
            <a:off x="115747" y="1412466"/>
            <a:ext cx="8605053" cy="4657903"/>
          </a:xfrm>
        </p:spPr>
        <p:txBody>
          <a:bodyPr>
            <a:normAutofit/>
          </a:bodyPr>
          <a:lstStyle/>
          <a:p>
            <a:r>
              <a:rPr lang="en-US" sz="2000" smtClean="0"/>
              <a:t>Địa </a:t>
            </a:r>
            <a:r>
              <a:rPr lang="en-US" sz="2000"/>
              <a:t>chỉ: </a:t>
            </a:r>
            <a:r>
              <a:rPr lang="en-US" sz="2000">
                <a:hlinkClick r:id="rId2"/>
              </a:rPr>
              <a:t>https://</a:t>
            </a:r>
            <a:r>
              <a:rPr lang="en-US" sz="2000" smtClean="0">
                <a:hlinkClick r:id="rId2"/>
              </a:rPr>
              <a:t>www.questia.com/read/122896899/in-the-loop-a-reference-guide-to-american-english</a:t>
            </a:r>
            <a:endParaRPr lang="en-US" sz="2000" smtClean="0"/>
          </a:p>
          <a:p>
            <a:pPr algn="just"/>
            <a:r>
              <a:rPr lang="vi-VN" smtClean="0"/>
              <a:t>.</a:t>
            </a:r>
            <a:endParaRPr lang="en-US"/>
          </a:p>
        </p:txBody>
      </p:sp>
      <p:sp>
        <p:nvSpPr>
          <p:cNvPr id="4" name="TextBox 3"/>
          <p:cNvSpPr txBox="1"/>
          <p:nvPr/>
        </p:nvSpPr>
        <p:spPr>
          <a:xfrm>
            <a:off x="277792" y="2106593"/>
            <a:ext cx="1562583" cy="3970318"/>
          </a:xfrm>
          <a:prstGeom prst="rect">
            <a:avLst/>
          </a:prstGeom>
          <a:noFill/>
        </p:spPr>
        <p:txBody>
          <a:bodyPr wrap="square" rtlCol="0">
            <a:spAutoFit/>
          </a:bodyPr>
          <a:lstStyle/>
          <a:p>
            <a:r>
              <a:rPr lang="vi-VN"/>
              <a:t>Questia là thư viện trực tuyến đầu tiên cung cấp dịch vụ truy cập 24/7 vào bộ sưu tập trực tuyến sách điện tử và tạp chí lớn nhất thế giới về Khoa học Xã hội và Nhân văn</a:t>
            </a:r>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27" t="4905" r="10240" b="18988"/>
          <a:stretch/>
        </p:blipFill>
        <p:spPr bwMode="auto">
          <a:xfrm>
            <a:off x="2002421" y="2106593"/>
            <a:ext cx="6913190" cy="390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5" y="31186"/>
            <a:ext cx="1270139" cy="12701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2016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182" y="200975"/>
            <a:ext cx="8331200" cy="1031874"/>
          </a:xfrm>
        </p:spPr>
        <p:txBody>
          <a:bodyPr>
            <a:normAutofit/>
          </a:bodyPr>
          <a:lstStyle/>
          <a:p>
            <a:r>
              <a:rPr lang="en-US" sz="3600" b="1"/>
              <a:t>Thư viện số Đại học W</a:t>
            </a:r>
            <a:r>
              <a:rPr lang="en-US" sz="3600" b="1" smtClean="0"/>
              <a:t>aikato</a:t>
            </a:r>
            <a:endParaRPr lang="en-US" sz="3600" b="1"/>
          </a:p>
        </p:txBody>
      </p:sp>
      <p:sp>
        <p:nvSpPr>
          <p:cNvPr id="3" name="Content Placeholder 2"/>
          <p:cNvSpPr>
            <a:spLocks noGrp="1"/>
          </p:cNvSpPr>
          <p:nvPr>
            <p:ph idx="1"/>
          </p:nvPr>
        </p:nvSpPr>
        <p:spPr/>
        <p:txBody>
          <a:bodyPr>
            <a:normAutofit/>
          </a:bodyPr>
          <a:lstStyle/>
          <a:p>
            <a:r>
              <a:rPr lang="en-US" sz="2400" b="1" smtClean="0"/>
              <a:t>Địa chỉ truy cập: </a:t>
            </a:r>
            <a:r>
              <a:rPr lang="en-US" sz="2400">
                <a:hlinkClick r:id="rId2"/>
              </a:rPr>
              <a:t>http://researchcommons.waikato.ac.nz</a:t>
            </a:r>
            <a:endParaRPr lang="en-US" sz="2400"/>
          </a:p>
        </p:txBody>
      </p:sp>
      <p:pic>
        <p:nvPicPr>
          <p:cNvPr id="4" name="Picture 3"/>
          <p:cNvPicPr>
            <a:picLocks noChangeAspect="1"/>
          </p:cNvPicPr>
          <p:nvPr/>
        </p:nvPicPr>
        <p:blipFill rotWithShape="1">
          <a:blip r:embed="rId3"/>
          <a:srcRect l="2149" t="7722" r="1426" b="5514"/>
          <a:stretch/>
        </p:blipFill>
        <p:spPr>
          <a:xfrm>
            <a:off x="398201" y="1957783"/>
            <a:ext cx="8266606" cy="41820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6" y="23146"/>
            <a:ext cx="1295482" cy="1295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3273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885" y="308115"/>
            <a:ext cx="7113496" cy="910566"/>
          </a:xfrm>
        </p:spPr>
        <p:txBody>
          <a:bodyPr>
            <a:normAutofit/>
          </a:bodyPr>
          <a:lstStyle/>
          <a:p>
            <a:r>
              <a:rPr lang="en-US" sz="2400" b="1"/>
              <a:t>Thư viện số University Libraries của đại học Levada, Reno</a:t>
            </a:r>
          </a:p>
        </p:txBody>
      </p:sp>
      <p:sp>
        <p:nvSpPr>
          <p:cNvPr id="5" name="TextBox 4"/>
          <p:cNvSpPr txBox="1"/>
          <p:nvPr/>
        </p:nvSpPr>
        <p:spPr>
          <a:xfrm>
            <a:off x="806822" y="1331259"/>
            <a:ext cx="7893424" cy="369332"/>
          </a:xfrm>
          <a:prstGeom prst="rect">
            <a:avLst/>
          </a:prstGeom>
          <a:noFill/>
        </p:spPr>
        <p:txBody>
          <a:bodyPr wrap="square" rtlCol="0">
            <a:spAutoFit/>
          </a:bodyPr>
          <a:lstStyle/>
          <a:p>
            <a:endParaRPr lang="en-US"/>
          </a:p>
        </p:txBody>
      </p:sp>
      <p:sp>
        <p:nvSpPr>
          <p:cNvPr id="6" name="TextBox 5"/>
          <p:cNvSpPr txBox="1"/>
          <p:nvPr/>
        </p:nvSpPr>
        <p:spPr>
          <a:xfrm>
            <a:off x="214031" y="1973266"/>
            <a:ext cx="1243854" cy="3416320"/>
          </a:xfrm>
          <a:prstGeom prst="rect">
            <a:avLst/>
          </a:prstGeom>
          <a:noFill/>
        </p:spPr>
        <p:txBody>
          <a:bodyPr wrap="square" rtlCol="0">
            <a:spAutoFit/>
          </a:bodyPr>
          <a:lstStyle/>
          <a:p>
            <a:r>
              <a:rPr lang="en-US"/>
              <a:t>Trang web cho phép bạn đọc truy cập miễn phí các tạp chí và bài viết về tất cả các lĩnh vực khoa học.</a:t>
            </a:r>
          </a:p>
          <a:p>
            <a:endParaRPr lang="en-US"/>
          </a:p>
        </p:txBody>
      </p:sp>
      <p:sp>
        <p:nvSpPr>
          <p:cNvPr id="7" name="Content Placeholder 6"/>
          <p:cNvSpPr>
            <a:spLocks noGrp="1"/>
          </p:cNvSpPr>
          <p:nvPr>
            <p:ph idx="1"/>
          </p:nvPr>
        </p:nvSpPr>
        <p:spPr/>
        <p:txBody>
          <a:bodyPr/>
          <a:lstStyle/>
          <a:p>
            <a:r>
              <a:rPr lang="en-US" sz="1800" b="1"/>
              <a:t>Địa chỉ: </a:t>
            </a:r>
            <a:r>
              <a:rPr lang="en-US" sz="1800" u="sng">
                <a:hlinkClick r:id="rId2"/>
              </a:rPr>
              <a:t>http://wx2mz2qh4l.search.serialssolutions.com/?L=WX2MZ2QH4L</a:t>
            </a:r>
            <a:endParaRPr lang="en-US" sz="1800" u="sng"/>
          </a:p>
          <a:p>
            <a:endParaRPr lang="en-US"/>
          </a:p>
        </p:txBody>
      </p:sp>
      <p:pic>
        <p:nvPicPr>
          <p:cNvPr id="8" name="Picture 7"/>
          <p:cNvPicPr>
            <a:picLocks noChangeAspect="1"/>
          </p:cNvPicPr>
          <p:nvPr/>
        </p:nvPicPr>
        <p:blipFill rotWithShape="1">
          <a:blip r:embed="rId3"/>
          <a:srcRect l="495" t="5331" r="14965" b="26286"/>
          <a:stretch/>
        </p:blipFill>
        <p:spPr>
          <a:xfrm>
            <a:off x="1532966" y="2138393"/>
            <a:ext cx="7442200" cy="40592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0" y="22513"/>
            <a:ext cx="1313263" cy="13132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2181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412" y="394959"/>
            <a:ext cx="8331200" cy="628277"/>
          </a:xfrm>
        </p:spPr>
        <p:txBody>
          <a:bodyPr>
            <a:noAutofit/>
          </a:bodyPr>
          <a:lstStyle/>
          <a:p>
            <a:r>
              <a:rPr lang="en-US" sz="2800" b="1" smtClean="0"/>
              <a:t>Luận văn truy cập mở - Open Access Theses </a:t>
            </a:r>
            <a:r>
              <a:rPr lang="en-US" sz="2800" b="1"/>
              <a:t>and Dissertations</a:t>
            </a:r>
          </a:p>
        </p:txBody>
      </p:sp>
      <p:sp>
        <p:nvSpPr>
          <p:cNvPr id="3" name="Content Placeholder 2"/>
          <p:cNvSpPr>
            <a:spLocks noGrp="1"/>
          </p:cNvSpPr>
          <p:nvPr>
            <p:ph idx="1"/>
          </p:nvPr>
        </p:nvSpPr>
        <p:spPr>
          <a:xfrm>
            <a:off x="460375" y="1375889"/>
            <a:ext cx="8299450" cy="4657903"/>
          </a:xfrm>
        </p:spPr>
        <p:txBody>
          <a:bodyPr/>
          <a:lstStyle/>
          <a:p>
            <a:r>
              <a:rPr lang="en-US" sz="2000"/>
              <a:t>Địa chỉ truy cập: </a:t>
            </a:r>
            <a:r>
              <a:rPr lang="en-US" sz="2000">
                <a:hlinkClick r:id="rId2"/>
              </a:rPr>
              <a:t>https://</a:t>
            </a:r>
            <a:r>
              <a:rPr lang="en-US" sz="2000" smtClean="0">
                <a:hlinkClick r:id="rId2"/>
              </a:rPr>
              <a:t>oatd.org</a:t>
            </a:r>
            <a:endParaRPr lang="en-US" sz="2000" smtClean="0"/>
          </a:p>
          <a:p>
            <a:endParaRPr lang="en-US"/>
          </a:p>
        </p:txBody>
      </p:sp>
      <p:pic>
        <p:nvPicPr>
          <p:cNvPr id="5" name="Picture 4"/>
          <p:cNvPicPr>
            <a:picLocks noChangeAspect="1"/>
          </p:cNvPicPr>
          <p:nvPr/>
        </p:nvPicPr>
        <p:blipFill rotWithShape="1">
          <a:blip r:embed="rId3"/>
          <a:srcRect l="701" t="4228" r="5251" b="10845"/>
          <a:stretch/>
        </p:blipFill>
        <p:spPr>
          <a:xfrm>
            <a:off x="1694329" y="1855694"/>
            <a:ext cx="7081371" cy="3936051"/>
          </a:xfrm>
          <a:prstGeom prst="rect">
            <a:avLst/>
          </a:prstGeom>
        </p:spPr>
      </p:pic>
      <p:sp>
        <p:nvSpPr>
          <p:cNvPr id="9" name="TextBox 8"/>
          <p:cNvSpPr txBox="1"/>
          <p:nvPr/>
        </p:nvSpPr>
        <p:spPr>
          <a:xfrm>
            <a:off x="289367" y="2392558"/>
            <a:ext cx="1095681" cy="2585323"/>
          </a:xfrm>
          <a:prstGeom prst="rect">
            <a:avLst/>
          </a:prstGeom>
          <a:noFill/>
        </p:spPr>
        <p:txBody>
          <a:bodyPr wrap="square" rtlCol="0">
            <a:spAutoFit/>
          </a:bodyPr>
          <a:lstStyle/>
          <a:p>
            <a:r>
              <a:rPr lang="en-US" smtClean="0"/>
              <a:t>Cung cấp các luận án, luận văn của các trường đại học trên thế giới.</a:t>
            </a: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3" y="64037"/>
            <a:ext cx="1263227" cy="12632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9895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413" y="174627"/>
            <a:ext cx="8331200" cy="1031874"/>
          </a:xfrm>
        </p:spPr>
        <p:txBody>
          <a:bodyPr>
            <a:normAutofit/>
          </a:bodyPr>
          <a:lstStyle/>
          <a:p>
            <a:r>
              <a:rPr lang="en-US" sz="3200" b="1"/>
              <a:t>Tạp chí khoa học của Viện Clute</a:t>
            </a:r>
          </a:p>
        </p:txBody>
      </p:sp>
      <p:sp>
        <p:nvSpPr>
          <p:cNvPr id="3" name="Content Placeholder 2"/>
          <p:cNvSpPr>
            <a:spLocks noGrp="1"/>
          </p:cNvSpPr>
          <p:nvPr>
            <p:ph idx="1"/>
          </p:nvPr>
        </p:nvSpPr>
        <p:spPr>
          <a:xfrm>
            <a:off x="444500" y="1378423"/>
            <a:ext cx="8511241" cy="4657903"/>
          </a:xfrm>
        </p:spPr>
        <p:txBody>
          <a:bodyPr>
            <a:normAutofit/>
          </a:bodyPr>
          <a:lstStyle/>
          <a:p>
            <a:r>
              <a:rPr lang="en-US" sz="2000" smtClean="0"/>
              <a:t>Địa chỉ truy cập: </a:t>
            </a:r>
            <a:r>
              <a:rPr lang="en-US" sz="2000" u="sng">
                <a:hlinkClick r:id="rId2"/>
              </a:rPr>
              <a:t>http://www.cluteinstitute.com/ojs</a:t>
            </a:r>
            <a:r>
              <a:rPr lang="en-US" sz="2000" u="sng" smtClean="0">
                <a:hlinkClick r:id="rId2"/>
              </a:rPr>
              <a:t>/</a:t>
            </a:r>
            <a:endParaRPr lang="en-US" sz="2000" u="sng" smtClean="0"/>
          </a:p>
          <a:p>
            <a:endParaRPr lang="en-US" sz="2000"/>
          </a:p>
        </p:txBody>
      </p:sp>
      <p:pic>
        <p:nvPicPr>
          <p:cNvPr id="4" name="Picture 3"/>
          <p:cNvPicPr>
            <a:picLocks noChangeAspect="1"/>
          </p:cNvPicPr>
          <p:nvPr/>
        </p:nvPicPr>
        <p:blipFill>
          <a:blip r:embed="rId3"/>
          <a:stretch>
            <a:fillRect/>
          </a:stretch>
        </p:blipFill>
        <p:spPr>
          <a:xfrm>
            <a:off x="1828799" y="1932498"/>
            <a:ext cx="7019209" cy="4275750"/>
          </a:xfrm>
          <a:prstGeom prst="rect">
            <a:avLst/>
          </a:prstGeom>
        </p:spPr>
      </p:pic>
      <p:sp>
        <p:nvSpPr>
          <p:cNvPr id="5" name="TextBox 4"/>
          <p:cNvSpPr txBox="1"/>
          <p:nvPr/>
        </p:nvSpPr>
        <p:spPr>
          <a:xfrm>
            <a:off x="322729" y="2272553"/>
            <a:ext cx="1223684" cy="3416320"/>
          </a:xfrm>
          <a:prstGeom prst="rect">
            <a:avLst/>
          </a:prstGeom>
          <a:noFill/>
        </p:spPr>
        <p:txBody>
          <a:bodyPr wrap="square" rtlCol="0">
            <a:spAutoFit/>
          </a:bodyPr>
          <a:lstStyle/>
          <a:p>
            <a:r>
              <a:rPr lang="en-US"/>
              <a:t>Viện Clute đã xuất bản và cho phép người sử dụng truy cập phần lớn miễn phí 15 tạp chí học thuật.</a:t>
            </a:r>
          </a:p>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0" y="28476"/>
            <a:ext cx="1324176" cy="13241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13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65" y="174627"/>
            <a:ext cx="8727140" cy="1031874"/>
          </a:xfrm>
        </p:spPr>
        <p:txBody>
          <a:bodyPr>
            <a:normAutofit/>
          </a:bodyPr>
          <a:lstStyle/>
          <a:p>
            <a:r>
              <a:rPr lang="en-US" sz="3200" b="1"/>
              <a:t>Chỉ dẫn tạp chí miễn phí </a:t>
            </a:r>
            <a:r>
              <a:rPr lang="en-US" sz="3200" b="1" smtClean="0"/>
              <a:t/>
            </a:r>
            <a:br>
              <a:rPr lang="en-US" sz="3200" b="1" smtClean="0"/>
            </a:br>
            <a:r>
              <a:rPr lang="en-US" sz="2400" b="1" smtClean="0"/>
              <a:t>(</a:t>
            </a:r>
            <a:r>
              <a:rPr lang="en-US" sz="2400" b="1"/>
              <a:t>Doaj – Directory of Open Access Journal)</a:t>
            </a:r>
          </a:p>
        </p:txBody>
      </p:sp>
      <p:sp>
        <p:nvSpPr>
          <p:cNvPr id="3" name="Content Placeholder 2"/>
          <p:cNvSpPr>
            <a:spLocks noGrp="1"/>
          </p:cNvSpPr>
          <p:nvPr>
            <p:ph idx="1"/>
          </p:nvPr>
        </p:nvSpPr>
        <p:spPr>
          <a:xfrm>
            <a:off x="228601" y="1364976"/>
            <a:ext cx="8727140" cy="4657903"/>
          </a:xfrm>
        </p:spPr>
        <p:txBody>
          <a:bodyPr>
            <a:normAutofit/>
          </a:bodyPr>
          <a:lstStyle/>
          <a:p>
            <a:r>
              <a:rPr lang="en-US" sz="2400" smtClean="0"/>
              <a:t>Địa chỉ truy cập: </a:t>
            </a:r>
            <a:r>
              <a:rPr lang="en-US" sz="2400" u="sng">
                <a:hlinkClick r:id="rId2"/>
              </a:rPr>
              <a:t>https://doaj.org</a:t>
            </a:r>
            <a:r>
              <a:rPr lang="en-US" sz="2400" u="sng" smtClean="0">
                <a:hlinkClick r:id="rId2"/>
              </a:rPr>
              <a:t>/</a:t>
            </a:r>
            <a:endParaRPr lang="en-US" sz="2400" u="sng" smtClean="0"/>
          </a:p>
        </p:txBody>
      </p:sp>
      <p:pic>
        <p:nvPicPr>
          <p:cNvPr id="4" name="Picture 3"/>
          <p:cNvPicPr>
            <a:picLocks noChangeAspect="1"/>
          </p:cNvPicPr>
          <p:nvPr/>
        </p:nvPicPr>
        <p:blipFill>
          <a:blip r:embed="rId3"/>
          <a:stretch>
            <a:fillRect/>
          </a:stretch>
        </p:blipFill>
        <p:spPr>
          <a:xfrm>
            <a:off x="2272551" y="1955877"/>
            <a:ext cx="6494931" cy="4225477"/>
          </a:xfrm>
          <a:prstGeom prst="rect">
            <a:avLst/>
          </a:prstGeom>
        </p:spPr>
      </p:pic>
      <p:sp>
        <p:nvSpPr>
          <p:cNvPr id="5" name="TextBox 4"/>
          <p:cNvSpPr txBox="1"/>
          <p:nvPr/>
        </p:nvSpPr>
        <p:spPr>
          <a:xfrm>
            <a:off x="484094" y="2353236"/>
            <a:ext cx="1600198" cy="3416320"/>
          </a:xfrm>
          <a:prstGeom prst="rect">
            <a:avLst/>
          </a:prstGeom>
          <a:noFill/>
        </p:spPr>
        <p:txBody>
          <a:bodyPr wrap="square" rtlCol="0">
            <a:spAutoFit/>
          </a:bodyPr>
          <a:lstStyle/>
          <a:p>
            <a:r>
              <a:rPr lang="en-US"/>
              <a:t>Đây là dự án lớn cho phép truy cập miễn phí đến các tạp chí khoa học và học thuật toàn văn ở nhiều lĩnh vực chủ đề và ngôn ngữ khác nhau</a:t>
            </a:r>
          </a:p>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1" y="25716"/>
            <a:ext cx="1320023" cy="13200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0616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134" y="214113"/>
            <a:ext cx="8331200" cy="1031874"/>
          </a:xfrm>
        </p:spPr>
        <p:txBody>
          <a:bodyPr>
            <a:normAutofit/>
          </a:bodyPr>
          <a:lstStyle/>
          <a:p>
            <a:r>
              <a:rPr lang="en-US" sz="2800" b="1"/>
              <a:t>Viện xuất bản tài liệu số Đa ngành (</a:t>
            </a:r>
            <a:r>
              <a:rPr lang="en-US" sz="2800" b="1" smtClean="0"/>
              <a:t>MDPI)</a:t>
            </a:r>
            <a:endParaRPr lang="en-US" sz="2800" b="1"/>
          </a:p>
        </p:txBody>
      </p:sp>
      <p:sp>
        <p:nvSpPr>
          <p:cNvPr id="3" name="Content Placeholder 2"/>
          <p:cNvSpPr>
            <a:spLocks noGrp="1"/>
          </p:cNvSpPr>
          <p:nvPr>
            <p:ph idx="1"/>
          </p:nvPr>
        </p:nvSpPr>
        <p:spPr>
          <a:xfrm>
            <a:off x="444500" y="1405317"/>
            <a:ext cx="8299450" cy="4657903"/>
          </a:xfrm>
        </p:spPr>
        <p:txBody>
          <a:bodyPr/>
          <a:lstStyle/>
          <a:p>
            <a:r>
              <a:rPr lang="en-US" sz="2000" smtClean="0"/>
              <a:t>Địa chỉ truy cập: </a:t>
            </a:r>
            <a:r>
              <a:rPr lang="en-US" sz="2000" u="sng">
                <a:hlinkClick r:id="rId2"/>
              </a:rPr>
              <a:t>http://www.mdpi.com</a:t>
            </a:r>
            <a:r>
              <a:rPr lang="en-US" sz="2000" u="sng" smtClean="0">
                <a:hlinkClick r:id="rId2"/>
              </a:rPr>
              <a:t>/</a:t>
            </a:r>
            <a:endParaRPr lang="en-US" sz="2000" u="sng" smtClean="0"/>
          </a:p>
        </p:txBody>
      </p:sp>
      <p:pic>
        <p:nvPicPr>
          <p:cNvPr id="4" name="Picture 3"/>
          <p:cNvPicPr>
            <a:picLocks noChangeAspect="1"/>
          </p:cNvPicPr>
          <p:nvPr/>
        </p:nvPicPr>
        <p:blipFill rotWithShape="1">
          <a:blip r:embed="rId3"/>
          <a:srcRect l="1735" t="3676" r="4423" b="9743"/>
          <a:stretch/>
        </p:blipFill>
        <p:spPr>
          <a:xfrm>
            <a:off x="1546412" y="2251187"/>
            <a:ext cx="6938681" cy="3971363"/>
          </a:xfrm>
          <a:prstGeom prst="rect">
            <a:avLst/>
          </a:prstGeom>
        </p:spPr>
      </p:pic>
      <p:sp>
        <p:nvSpPr>
          <p:cNvPr id="5" name="TextBox 4"/>
          <p:cNvSpPr txBox="1"/>
          <p:nvPr/>
        </p:nvSpPr>
        <p:spPr>
          <a:xfrm>
            <a:off x="336175" y="2245659"/>
            <a:ext cx="951379" cy="3139321"/>
          </a:xfrm>
          <a:prstGeom prst="rect">
            <a:avLst/>
          </a:prstGeom>
          <a:noFill/>
        </p:spPr>
        <p:txBody>
          <a:bodyPr wrap="square" rtlCol="0">
            <a:spAutoFit/>
          </a:bodyPr>
          <a:lstStyle/>
          <a:p>
            <a:r>
              <a:rPr lang="en-US"/>
              <a:t>MDPI đã xuất bản trên 70 tạp chí miễn phí được đánh giá cao</a:t>
            </a:r>
          </a:p>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1" y="1548"/>
            <a:ext cx="1362689" cy="13626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44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385" y="369022"/>
            <a:ext cx="8331200" cy="682066"/>
          </a:xfrm>
        </p:spPr>
        <p:txBody>
          <a:bodyPr>
            <a:normAutofit/>
          </a:bodyPr>
          <a:lstStyle/>
          <a:p>
            <a:r>
              <a:rPr lang="en-US" sz="3600" b="1"/>
              <a:t>Digital Library and Archives (DLA)</a:t>
            </a:r>
          </a:p>
        </p:txBody>
      </p:sp>
      <p:sp>
        <p:nvSpPr>
          <p:cNvPr id="3" name="Content Placeholder 2"/>
          <p:cNvSpPr>
            <a:spLocks noGrp="1"/>
          </p:cNvSpPr>
          <p:nvPr>
            <p:ph idx="1"/>
          </p:nvPr>
        </p:nvSpPr>
        <p:spPr>
          <a:xfrm>
            <a:off x="444500" y="1391871"/>
            <a:ext cx="8299450" cy="4657903"/>
          </a:xfrm>
        </p:spPr>
        <p:txBody>
          <a:bodyPr>
            <a:normAutofit/>
          </a:bodyPr>
          <a:lstStyle/>
          <a:p>
            <a:r>
              <a:rPr lang="en-US" sz="2000" smtClean="0"/>
              <a:t>Địa chỉ truy cập: </a:t>
            </a:r>
            <a:r>
              <a:rPr lang="en-US" sz="2000" u="sng">
                <a:hlinkClick r:id="rId2"/>
              </a:rPr>
              <a:t>http://scholar.lib.vt.edu/ejournals</a:t>
            </a:r>
            <a:r>
              <a:rPr lang="en-US" sz="2000" u="sng" smtClean="0">
                <a:hlinkClick r:id="rId2"/>
              </a:rPr>
              <a:t>/</a:t>
            </a:r>
            <a:endParaRPr lang="en-US" sz="2000" smtClean="0"/>
          </a:p>
        </p:txBody>
      </p:sp>
      <p:pic>
        <p:nvPicPr>
          <p:cNvPr id="4" name="Picture 3"/>
          <p:cNvPicPr>
            <a:picLocks noChangeAspect="1"/>
          </p:cNvPicPr>
          <p:nvPr/>
        </p:nvPicPr>
        <p:blipFill rotWithShape="1">
          <a:blip r:embed="rId3"/>
          <a:srcRect l="6800" t="3125" r="21992" b="12316"/>
          <a:stretch/>
        </p:blipFill>
        <p:spPr>
          <a:xfrm>
            <a:off x="1735979" y="1787602"/>
            <a:ext cx="6872193" cy="4262172"/>
          </a:xfrm>
          <a:prstGeom prst="rect">
            <a:avLst/>
          </a:prstGeom>
        </p:spPr>
      </p:pic>
      <p:sp>
        <p:nvSpPr>
          <p:cNvPr id="5" name="TextBox 4"/>
          <p:cNvSpPr txBox="1"/>
          <p:nvPr/>
        </p:nvSpPr>
        <p:spPr>
          <a:xfrm>
            <a:off x="412750" y="2396269"/>
            <a:ext cx="1187450" cy="2308324"/>
          </a:xfrm>
          <a:prstGeom prst="rect">
            <a:avLst/>
          </a:prstGeom>
          <a:noFill/>
        </p:spPr>
        <p:txBody>
          <a:bodyPr wrap="square" rtlCol="0">
            <a:spAutoFit/>
          </a:bodyPr>
          <a:lstStyle/>
          <a:p>
            <a:pPr algn="ctr"/>
            <a:r>
              <a:rPr lang="en-US"/>
              <a:t>DLA là nhà xuất bản cho phép bạn đọc truy cập miễn phí các tạp chí</a:t>
            </a:r>
          </a:p>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4" y="-18156"/>
            <a:ext cx="1357428" cy="13574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46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543" y="340586"/>
            <a:ext cx="8068235" cy="1031874"/>
          </a:xfrm>
        </p:spPr>
        <p:txBody>
          <a:bodyPr>
            <a:normAutofit/>
          </a:bodyPr>
          <a:lstStyle/>
          <a:p>
            <a:r>
              <a:rPr lang="en-US" sz="2600" b="1" smtClean="0"/>
              <a:t>CSDL Luận văn miễn phí của ĐH Mahatma Ganhi</a:t>
            </a:r>
            <a:endParaRPr lang="en-US" sz="2600" b="1"/>
          </a:p>
        </p:txBody>
      </p:sp>
      <p:sp>
        <p:nvSpPr>
          <p:cNvPr id="3" name="Content Placeholder 2"/>
          <p:cNvSpPr>
            <a:spLocks noGrp="1"/>
          </p:cNvSpPr>
          <p:nvPr>
            <p:ph idx="1"/>
          </p:nvPr>
        </p:nvSpPr>
        <p:spPr>
          <a:xfrm>
            <a:off x="444500" y="1404243"/>
            <a:ext cx="8299450" cy="4657903"/>
          </a:xfrm>
        </p:spPr>
        <p:txBody>
          <a:bodyPr>
            <a:normAutofit/>
          </a:bodyPr>
          <a:lstStyle/>
          <a:p>
            <a:r>
              <a:rPr lang="en-US" sz="2000"/>
              <a:t>Địa chỉ truy cập:http://www.mgutheses.org/ </a:t>
            </a:r>
          </a:p>
        </p:txBody>
      </p:sp>
      <p:pic>
        <p:nvPicPr>
          <p:cNvPr id="4" name="Picture 3"/>
          <p:cNvPicPr>
            <a:picLocks noChangeAspect="1"/>
          </p:cNvPicPr>
          <p:nvPr/>
        </p:nvPicPr>
        <p:blipFill rotWithShape="1">
          <a:blip r:embed="rId2"/>
          <a:srcRect l="185" t="2021" r="15708" b="18383"/>
          <a:stretch/>
        </p:blipFill>
        <p:spPr>
          <a:xfrm>
            <a:off x="605866" y="2024605"/>
            <a:ext cx="7664076" cy="40778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2" y="-13941"/>
            <a:ext cx="1400342" cy="14003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941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39" y="174812"/>
            <a:ext cx="7080603" cy="1031689"/>
          </a:xfrm>
        </p:spPr>
        <p:txBody>
          <a:bodyPr>
            <a:normAutofit/>
          </a:bodyPr>
          <a:lstStyle/>
          <a:p>
            <a:r>
              <a:rPr lang="en-US" sz="3600" b="1" smtClean="0"/>
              <a:t>Nội dung kỹ năng thông tin</a:t>
            </a:r>
            <a:endParaRPr lang="en-US" sz="3600" b="1" dirty="0"/>
          </a:p>
        </p:txBody>
      </p:sp>
      <p:grpSp>
        <p:nvGrpSpPr>
          <p:cNvPr id="4" name="Group 3"/>
          <p:cNvGrpSpPr>
            <a:grpSpLocks/>
          </p:cNvGrpSpPr>
          <p:nvPr/>
        </p:nvGrpSpPr>
        <p:grpSpPr bwMode="auto">
          <a:xfrm>
            <a:off x="873080" y="2209133"/>
            <a:ext cx="7474039" cy="2603273"/>
            <a:chOff x="1104" y="2074"/>
            <a:chExt cx="3696" cy="1766"/>
          </a:xfrm>
        </p:grpSpPr>
        <p:sp>
          <p:nvSpPr>
            <p:cNvPr id="10" name="AutoShape 9"/>
            <p:cNvSpPr>
              <a:spLocks noChangeArrowheads="1"/>
            </p:cNvSpPr>
            <p:nvPr/>
          </p:nvSpPr>
          <p:spPr bwMode="gray">
            <a:xfrm>
              <a:off x="1104" y="2074"/>
              <a:ext cx="3696" cy="833"/>
            </a:xfrm>
            <a:prstGeom prst="roundRect">
              <a:avLst>
                <a:gd name="adj" fmla="val 10889"/>
              </a:avLst>
            </a:prstGeom>
            <a:solidFill>
              <a:schemeClr val="accent1">
                <a:lumMod val="75000"/>
              </a:schemeClr>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lgn="r">
                <a:defRPr>
                  <a:solidFill>
                    <a:schemeClr val="tx1"/>
                  </a:solidFill>
                  <a:latin typeface="Arial" panose="020B0604020202020204" pitchFamily="34" charset="0"/>
                </a:defRPr>
              </a:lvl1pPr>
              <a:lvl2pPr marL="742950" indent="-285750" algn="r">
                <a:defRPr>
                  <a:solidFill>
                    <a:schemeClr val="tx1"/>
                  </a:solidFill>
                  <a:latin typeface="Arial" panose="020B0604020202020204" pitchFamily="34" charset="0"/>
                </a:defRPr>
              </a:lvl2pPr>
              <a:lvl3pPr marL="1143000" indent="-228600" algn="r">
                <a:defRPr>
                  <a:solidFill>
                    <a:schemeClr val="tx1"/>
                  </a:solidFill>
                  <a:latin typeface="Arial" panose="020B0604020202020204" pitchFamily="34" charset="0"/>
                </a:defRPr>
              </a:lvl3pPr>
              <a:lvl4pPr marL="1600200" indent="-228600" algn="r">
                <a:defRPr>
                  <a:solidFill>
                    <a:schemeClr val="tx1"/>
                  </a:solidFill>
                  <a:latin typeface="Arial" panose="020B0604020202020204" pitchFamily="34" charset="0"/>
                </a:defRPr>
              </a:lvl4pPr>
              <a:lvl5pPr marL="2057400" indent="-228600" algn="r">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solidFill>
                  <a:schemeClr val="bg1"/>
                </a:solidFill>
              </a:endParaRPr>
            </a:p>
          </p:txBody>
        </p:sp>
        <p:sp>
          <p:nvSpPr>
            <p:cNvPr id="11" name="AutoShape 10"/>
            <p:cNvSpPr>
              <a:spLocks noChangeArrowheads="1"/>
            </p:cNvSpPr>
            <p:nvPr/>
          </p:nvSpPr>
          <p:spPr bwMode="gray">
            <a:xfrm>
              <a:off x="1185" y="2150"/>
              <a:ext cx="533" cy="68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defRPr/>
              </a:pPr>
              <a:endParaRPr lang="vi-VN"/>
            </a:p>
          </p:txBody>
        </p:sp>
        <p:sp>
          <p:nvSpPr>
            <p:cNvPr id="12" name="Freeform 11"/>
            <p:cNvSpPr>
              <a:spLocks/>
            </p:cNvSpPr>
            <p:nvPr/>
          </p:nvSpPr>
          <p:spPr bwMode="gray">
            <a:xfrm>
              <a:off x="1229" y="2194"/>
              <a:ext cx="356" cy="34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2353"/>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algn="r" eaLnBrk="1" hangingPunct="1">
                <a:defRPr/>
              </a:pPr>
              <a:endParaRPr lang="vi-VN"/>
            </a:p>
          </p:txBody>
        </p:sp>
        <p:sp>
          <p:nvSpPr>
            <p:cNvPr id="13" name="Text Box 12"/>
            <p:cNvSpPr txBox="1">
              <a:spLocks noChangeArrowheads="1"/>
            </p:cNvSpPr>
            <p:nvPr/>
          </p:nvSpPr>
          <p:spPr bwMode="gray">
            <a:xfrm>
              <a:off x="1339" y="2239"/>
              <a:ext cx="207"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600" dirty="0" smtClean="0">
                  <a:solidFill>
                    <a:srgbClr val="FFFFFF"/>
                  </a:solidFill>
                  <a:effectLst>
                    <a:outerShdw blurRad="38100" dist="38100" dir="2700000" algn="tl">
                      <a:srgbClr val="C0C0C0"/>
                    </a:outerShdw>
                  </a:effectLst>
                </a:rPr>
                <a:t>1</a:t>
              </a:r>
              <a:endParaRPr lang="en-US" sz="3600" dirty="0">
                <a:solidFill>
                  <a:srgbClr val="FFFFFF"/>
                </a:solidFill>
                <a:effectLst>
                  <a:outerShdw blurRad="38100" dist="38100" dir="2700000" algn="tl">
                    <a:srgbClr val="C0C0C0"/>
                  </a:outerShdw>
                </a:effectLst>
              </a:endParaRPr>
            </a:p>
          </p:txBody>
        </p:sp>
        <p:sp>
          <p:nvSpPr>
            <p:cNvPr id="14" name="Text Box 13"/>
            <p:cNvSpPr txBox="1">
              <a:spLocks noChangeArrowheads="1"/>
            </p:cNvSpPr>
            <p:nvPr/>
          </p:nvSpPr>
          <p:spPr bwMode="gray">
            <a:xfrm>
              <a:off x="1798" y="2315"/>
              <a:ext cx="2912"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a:solidFill>
                    <a:schemeClr val="tx1"/>
                  </a:solidFill>
                  <a:latin typeface="Arial" panose="020B0604020202020204" pitchFamily="34" charset="0"/>
                </a:defRPr>
              </a:lvl1pPr>
              <a:lvl2pPr marL="742950" indent="-285750" algn="r">
                <a:defRPr>
                  <a:solidFill>
                    <a:schemeClr val="tx1"/>
                  </a:solidFill>
                  <a:latin typeface="Arial" panose="020B0604020202020204" pitchFamily="34" charset="0"/>
                </a:defRPr>
              </a:lvl2pPr>
              <a:lvl3pPr marL="1143000" indent="-228600" algn="r">
                <a:defRPr>
                  <a:solidFill>
                    <a:schemeClr val="tx1"/>
                  </a:solidFill>
                  <a:latin typeface="Arial" panose="020B0604020202020204" pitchFamily="34" charset="0"/>
                </a:defRPr>
              </a:lvl3pPr>
              <a:lvl4pPr marL="1600200" indent="-228600" algn="r">
                <a:defRPr>
                  <a:solidFill>
                    <a:schemeClr val="tx1"/>
                  </a:solidFill>
                  <a:latin typeface="Arial" panose="020B0604020202020204" pitchFamily="34" charset="0"/>
                </a:defRPr>
              </a:lvl4pPr>
              <a:lvl5pPr marL="2057400" indent="-228600" algn="r">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algn="l"/>
              <a:r>
                <a:rPr lang="en-AU" b="1" smtClean="0">
                  <a:solidFill>
                    <a:schemeClr val="bg1"/>
                  </a:solidFill>
                </a:rPr>
                <a:t>WEBSITE TÀI LIỆU SỐ MIẾN PHÍ</a:t>
              </a:r>
              <a:endParaRPr lang="en-US" b="1" dirty="0">
                <a:solidFill>
                  <a:schemeClr val="bg1"/>
                </a:solidFill>
              </a:endParaRPr>
            </a:p>
          </p:txBody>
        </p:sp>
        <p:sp>
          <p:nvSpPr>
            <p:cNvPr id="15" name="AutoShape 14"/>
            <p:cNvSpPr>
              <a:spLocks noChangeArrowheads="1"/>
            </p:cNvSpPr>
            <p:nvPr/>
          </p:nvSpPr>
          <p:spPr bwMode="gray">
            <a:xfrm>
              <a:off x="1104" y="3006"/>
              <a:ext cx="3696" cy="834"/>
            </a:xfrm>
            <a:prstGeom prst="roundRect">
              <a:avLst>
                <a:gd name="adj" fmla="val 10889"/>
              </a:avLst>
            </a:prstGeom>
            <a:solidFill>
              <a:schemeClr val="accent1">
                <a:lumMod val="75000"/>
              </a:schemeClr>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lgn="r">
                <a:defRPr>
                  <a:solidFill>
                    <a:schemeClr val="tx1"/>
                  </a:solidFill>
                  <a:latin typeface="Arial" panose="020B0604020202020204" pitchFamily="34" charset="0"/>
                </a:defRPr>
              </a:lvl1pPr>
              <a:lvl2pPr marL="742950" indent="-285750" algn="r">
                <a:defRPr>
                  <a:solidFill>
                    <a:schemeClr val="tx1"/>
                  </a:solidFill>
                  <a:latin typeface="Arial" panose="020B0604020202020204" pitchFamily="34" charset="0"/>
                </a:defRPr>
              </a:lvl2pPr>
              <a:lvl3pPr marL="1143000" indent="-228600" algn="r">
                <a:defRPr>
                  <a:solidFill>
                    <a:schemeClr val="tx1"/>
                  </a:solidFill>
                  <a:latin typeface="Arial" panose="020B0604020202020204" pitchFamily="34" charset="0"/>
                </a:defRPr>
              </a:lvl3pPr>
              <a:lvl4pPr marL="1600200" indent="-228600" algn="r">
                <a:defRPr>
                  <a:solidFill>
                    <a:schemeClr val="tx1"/>
                  </a:solidFill>
                  <a:latin typeface="Arial" panose="020B0604020202020204" pitchFamily="34" charset="0"/>
                </a:defRPr>
              </a:lvl4pPr>
              <a:lvl5pPr marL="2057400" indent="-228600" algn="r">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solidFill>
                  <a:schemeClr val="bg1"/>
                </a:solidFill>
              </a:endParaRPr>
            </a:p>
          </p:txBody>
        </p:sp>
        <p:sp>
          <p:nvSpPr>
            <p:cNvPr id="16" name="AutoShape 15"/>
            <p:cNvSpPr>
              <a:spLocks noChangeArrowheads="1"/>
            </p:cNvSpPr>
            <p:nvPr/>
          </p:nvSpPr>
          <p:spPr bwMode="gray">
            <a:xfrm>
              <a:off x="1185" y="3083"/>
              <a:ext cx="533" cy="682"/>
            </a:xfrm>
            <a:prstGeom prst="roundRect">
              <a:avLst>
                <a:gd name="adj" fmla="val 11921"/>
              </a:avLst>
            </a:prstGeom>
            <a:gradFill rotWithShape="1">
              <a:gsLst>
                <a:gs pos="0">
                  <a:schemeClr val="hlink"/>
                </a:gs>
                <a:gs pos="100000">
                  <a:schemeClr val="hlink">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defRPr/>
              </a:pPr>
              <a:endParaRPr lang="vi-VN"/>
            </a:p>
          </p:txBody>
        </p:sp>
        <p:sp>
          <p:nvSpPr>
            <p:cNvPr id="17" name="Freeform 16"/>
            <p:cNvSpPr>
              <a:spLocks/>
            </p:cNvSpPr>
            <p:nvPr/>
          </p:nvSpPr>
          <p:spPr bwMode="gray">
            <a:xfrm>
              <a:off x="1229" y="3127"/>
              <a:ext cx="356" cy="34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100000">
                  <a:schemeClr va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algn="r" eaLnBrk="1" hangingPunct="1">
                <a:defRPr/>
              </a:pPr>
              <a:endParaRPr lang="vi-VN"/>
            </a:p>
          </p:txBody>
        </p:sp>
        <p:sp>
          <p:nvSpPr>
            <p:cNvPr id="18" name="Text Box 17"/>
            <p:cNvSpPr txBox="1">
              <a:spLocks noChangeArrowheads="1"/>
            </p:cNvSpPr>
            <p:nvPr/>
          </p:nvSpPr>
          <p:spPr bwMode="gray">
            <a:xfrm>
              <a:off x="1337" y="3191"/>
              <a:ext cx="207"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600" dirty="0" smtClean="0">
                  <a:solidFill>
                    <a:srgbClr val="FFFFFF"/>
                  </a:solidFill>
                  <a:effectLst>
                    <a:outerShdw blurRad="38100" dist="38100" dir="2700000" algn="tl">
                      <a:srgbClr val="C0C0C0"/>
                    </a:outerShdw>
                  </a:effectLst>
                </a:rPr>
                <a:t>2</a:t>
              </a:r>
              <a:endParaRPr lang="en-US" sz="3600" dirty="0">
                <a:solidFill>
                  <a:srgbClr val="FFFFFF"/>
                </a:solidFill>
                <a:effectLst>
                  <a:outerShdw blurRad="38100" dist="38100" dir="2700000" algn="tl">
                    <a:srgbClr val="C0C0C0"/>
                  </a:outerShdw>
                </a:effectLst>
              </a:endParaRPr>
            </a:p>
          </p:txBody>
        </p:sp>
        <p:sp>
          <p:nvSpPr>
            <p:cNvPr id="19" name="Text Box 18"/>
            <p:cNvSpPr txBox="1">
              <a:spLocks noChangeArrowheads="1"/>
            </p:cNvSpPr>
            <p:nvPr/>
          </p:nvSpPr>
          <p:spPr bwMode="gray">
            <a:xfrm>
              <a:off x="1838" y="3201"/>
              <a:ext cx="2841"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a:solidFill>
                    <a:schemeClr val="tx1"/>
                  </a:solidFill>
                  <a:latin typeface="Arial" panose="020B0604020202020204" pitchFamily="34" charset="0"/>
                </a:defRPr>
              </a:lvl1pPr>
              <a:lvl2pPr marL="742950" indent="-285750" algn="r">
                <a:defRPr>
                  <a:solidFill>
                    <a:schemeClr val="tx1"/>
                  </a:solidFill>
                  <a:latin typeface="Arial" panose="020B0604020202020204" pitchFamily="34" charset="0"/>
                </a:defRPr>
              </a:lvl2pPr>
              <a:lvl3pPr marL="1143000" indent="-228600" algn="r">
                <a:defRPr>
                  <a:solidFill>
                    <a:schemeClr val="tx1"/>
                  </a:solidFill>
                  <a:latin typeface="Arial" panose="020B0604020202020204" pitchFamily="34" charset="0"/>
                </a:defRPr>
              </a:lvl3pPr>
              <a:lvl4pPr marL="1600200" indent="-228600" algn="r">
                <a:defRPr>
                  <a:solidFill>
                    <a:schemeClr val="tx1"/>
                  </a:solidFill>
                  <a:latin typeface="Arial" panose="020B0604020202020204" pitchFamily="34" charset="0"/>
                </a:defRPr>
              </a:lvl4pPr>
              <a:lvl5pPr marL="2057400" indent="-228600" algn="r">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algn="l"/>
              <a:r>
                <a:rPr lang="en-AU" b="1">
                  <a:solidFill>
                    <a:schemeClr val="bg1"/>
                  </a:solidFill>
                </a:rPr>
                <a:t>WEBSITE TÀI LIỆU SỐ </a:t>
              </a:r>
              <a:r>
                <a:rPr lang="en-AU" b="1" smtClean="0">
                  <a:solidFill>
                    <a:schemeClr val="bg1"/>
                  </a:solidFill>
                </a:rPr>
                <a:t>THU </a:t>
              </a:r>
              <a:r>
                <a:rPr lang="en-AU" b="1">
                  <a:solidFill>
                    <a:schemeClr val="bg1"/>
                  </a:solidFill>
                </a:rPr>
                <a:t>PHÍ</a:t>
              </a:r>
              <a:endParaRPr lang="en-US" b="1" dirty="0">
                <a:solidFill>
                  <a:schemeClr val="bg1"/>
                </a:solidFill>
              </a:endParaRPr>
            </a:p>
          </p:txBody>
        </p:sp>
      </p:gr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2" y="12627"/>
            <a:ext cx="1298294" cy="12982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65456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792" y="271008"/>
            <a:ext cx="5842725" cy="657861"/>
          </a:xfrm>
        </p:spPr>
        <p:txBody>
          <a:bodyPr>
            <a:normAutofit/>
          </a:bodyPr>
          <a:lstStyle/>
          <a:p>
            <a:r>
              <a:rPr lang="en-US" sz="3200" b="1" smtClean="0"/>
              <a:t>100 Free Academic Journals</a:t>
            </a:r>
            <a:endParaRPr lang="en-US" sz="3200" b="1"/>
          </a:p>
        </p:txBody>
      </p:sp>
      <p:pic>
        <p:nvPicPr>
          <p:cNvPr id="4" name="Content Placeholder 3"/>
          <p:cNvPicPr>
            <a:picLocks noGrp="1" noChangeAspect="1"/>
          </p:cNvPicPr>
          <p:nvPr>
            <p:ph idx="1"/>
          </p:nvPr>
        </p:nvPicPr>
        <p:blipFill rotWithShape="1">
          <a:blip r:embed="rId2"/>
          <a:srcRect t="4471" r="15695" b="6607"/>
          <a:stretch/>
        </p:blipFill>
        <p:spPr>
          <a:xfrm>
            <a:off x="1117989" y="2075294"/>
            <a:ext cx="6984221" cy="4141694"/>
          </a:xfrm>
          <a:prstGeom prst="rect">
            <a:avLst/>
          </a:prstGeom>
        </p:spPr>
      </p:pic>
      <p:sp>
        <p:nvSpPr>
          <p:cNvPr id="5" name="TextBox 4"/>
          <p:cNvSpPr txBox="1"/>
          <p:nvPr/>
        </p:nvSpPr>
        <p:spPr>
          <a:xfrm>
            <a:off x="717452" y="1362906"/>
            <a:ext cx="8058248" cy="707886"/>
          </a:xfrm>
          <a:prstGeom prst="rect">
            <a:avLst/>
          </a:prstGeom>
          <a:noFill/>
        </p:spPr>
        <p:txBody>
          <a:bodyPr wrap="square" rtlCol="0">
            <a:spAutoFit/>
          </a:bodyPr>
          <a:lstStyle/>
          <a:p>
            <a:r>
              <a:rPr lang="en-US" sz="2000" b="1"/>
              <a:t>Địa chỉ truy cập: </a:t>
            </a:r>
            <a:r>
              <a:rPr lang="en-US" sz="2000"/>
              <a:t>http://www.bestcollegesonline.com/blog/100-free-academic-journals-you-can-access-online/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0" y="36415"/>
            <a:ext cx="1315306" cy="13153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9709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389" y="332212"/>
            <a:ext cx="8516620" cy="685996"/>
          </a:xfrm>
        </p:spPr>
        <p:txBody>
          <a:bodyPr>
            <a:noAutofit/>
          </a:bodyPr>
          <a:lstStyle/>
          <a:p>
            <a:r>
              <a:rPr lang="en-US" sz="3000" b="1" smtClean="0"/>
              <a:t>The New School for social search -  </a:t>
            </a:r>
            <a:r>
              <a:rPr lang="en-US" sz="3000" i="1"/>
              <a:t>Free Online Journal Resources</a:t>
            </a:r>
            <a:endParaRPr lang="en-US" sz="3000" b="1"/>
          </a:p>
        </p:txBody>
      </p:sp>
      <p:sp>
        <p:nvSpPr>
          <p:cNvPr id="3" name="Content Placeholder 2"/>
          <p:cNvSpPr>
            <a:spLocks noGrp="1"/>
          </p:cNvSpPr>
          <p:nvPr>
            <p:ph idx="1"/>
          </p:nvPr>
        </p:nvSpPr>
        <p:spPr>
          <a:xfrm>
            <a:off x="444500" y="1368494"/>
            <a:ext cx="8299450" cy="4657903"/>
          </a:xfrm>
        </p:spPr>
        <p:txBody>
          <a:bodyPr>
            <a:normAutofit/>
          </a:bodyPr>
          <a:lstStyle/>
          <a:p>
            <a:r>
              <a:rPr lang="en-US" sz="1800"/>
              <a:t>Địa chỉ truy cập: </a:t>
            </a:r>
            <a:r>
              <a:rPr lang="en-US" sz="1800">
                <a:hlinkClick r:id="rId2"/>
              </a:rPr>
              <a:t>http://</a:t>
            </a:r>
            <a:r>
              <a:rPr lang="en-US" sz="1800" smtClean="0">
                <a:hlinkClick r:id="rId2"/>
              </a:rPr>
              <a:t>www.newschool.edu/cps/subpage.aspx?id=55034</a:t>
            </a:r>
            <a:endParaRPr lang="en-US" sz="1800" smtClean="0"/>
          </a:p>
          <a:p>
            <a:endParaRPr lang="en-US" sz="1800"/>
          </a:p>
        </p:txBody>
      </p:sp>
      <p:pic>
        <p:nvPicPr>
          <p:cNvPr id="5" name="Picture 4"/>
          <p:cNvPicPr>
            <a:picLocks noChangeAspect="1"/>
          </p:cNvPicPr>
          <p:nvPr/>
        </p:nvPicPr>
        <p:blipFill rotWithShape="1">
          <a:blip r:embed="rId3"/>
          <a:srcRect l="8050" t="3126" r="13780" b="4568"/>
          <a:stretch/>
        </p:blipFill>
        <p:spPr>
          <a:xfrm>
            <a:off x="2031332" y="1725829"/>
            <a:ext cx="6591594" cy="4523797"/>
          </a:xfrm>
          <a:prstGeom prst="rect">
            <a:avLst/>
          </a:prstGeom>
        </p:spPr>
      </p:pic>
      <p:sp>
        <p:nvSpPr>
          <p:cNvPr id="6" name="TextBox 5"/>
          <p:cNvSpPr txBox="1"/>
          <p:nvPr/>
        </p:nvSpPr>
        <p:spPr>
          <a:xfrm>
            <a:off x="444500" y="2043953"/>
            <a:ext cx="1061571" cy="3693319"/>
          </a:xfrm>
          <a:prstGeom prst="rect">
            <a:avLst/>
          </a:prstGeom>
          <a:noFill/>
        </p:spPr>
        <p:txBody>
          <a:bodyPr wrap="square" rtlCol="0">
            <a:spAutoFit/>
          </a:bodyPr>
          <a:lstStyle/>
          <a:p>
            <a:r>
              <a:rPr lang="en-US"/>
              <a:t>Cung cấp </a:t>
            </a:r>
            <a:r>
              <a:rPr lang="vi-VN"/>
              <a:t>nhiều tạp chí khoa học miễn phí khác nhau, và được phân nhóm theo lĩnh vực</a:t>
            </a: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9" y="-34147"/>
            <a:ext cx="1359820" cy="13598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876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994" y="360046"/>
            <a:ext cx="8331200" cy="614830"/>
          </a:xfrm>
        </p:spPr>
        <p:txBody>
          <a:bodyPr>
            <a:normAutofit/>
          </a:bodyPr>
          <a:lstStyle/>
          <a:p>
            <a:r>
              <a:rPr lang="en-US" sz="3200" b="1"/>
              <a:t>Nhà xuất bản </a:t>
            </a:r>
            <a:r>
              <a:rPr lang="en-US" sz="3200" b="1" smtClean="0"/>
              <a:t>SAGE Open</a:t>
            </a:r>
            <a:endParaRPr lang="en-US" sz="3200" b="1"/>
          </a:p>
        </p:txBody>
      </p:sp>
      <p:sp>
        <p:nvSpPr>
          <p:cNvPr id="3" name="Content Placeholder 2"/>
          <p:cNvSpPr>
            <a:spLocks noGrp="1"/>
          </p:cNvSpPr>
          <p:nvPr>
            <p:ph idx="1"/>
          </p:nvPr>
        </p:nvSpPr>
        <p:spPr>
          <a:xfrm>
            <a:off x="428625" y="1338082"/>
            <a:ext cx="8299450" cy="4657903"/>
          </a:xfrm>
        </p:spPr>
        <p:txBody>
          <a:bodyPr>
            <a:normAutofit/>
          </a:bodyPr>
          <a:lstStyle/>
          <a:p>
            <a:pPr>
              <a:lnSpc>
                <a:spcPct val="100000"/>
              </a:lnSpc>
            </a:pPr>
            <a:r>
              <a:rPr lang="en-US" sz="2000"/>
              <a:t>Địa chỉ truy cập: </a:t>
            </a:r>
            <a:r>
              <a:rPr lang="en-US" sz="2000">
                <a:hlinkClick r:id="rId2"/>
              </a:rPr>
              <a:t>http://sgo.sagepub.com</a:t>
            </a:r>
            <a:r>
              <a:rPr lang="en-US" sz="2000" smtClean="0">
                <a:hlinkClick r:id="rId2"/>
              </a:rPr>
              <a:t>/</a:t>
            </a:r>
            <a:endParaRPr lang="en-US" sz="2000" smtClean="0"/>
          </a:p>
          <a:p>
            <a:pPr marL="0" indent="0">
              <a:lnSpc>
                <a:spcPct val="100000"/>
              </a:lnSpc>
              <a:buNone/>
            </a:pPr>
            <a:r>
              <a:rPr lang="vi-VN" sz="2000"/>
              <a:t> </a:t>
            </a:r>
            <a:endParaRPr lang="en-US" sz="2000"/>
          </a:p>
        </p:txBody>
      </p:sp>
      <p:pic>
        <p:nvPicPr>
          <p:cNvPr id="4" name="Picture 3"/>
          <p:cNvPicPr>
            <a:picLocks noChangeAspect="1"/>
          </p:cNvPicPr>
          <p:nvPr/>
        </p:nvPicPr>
        <p:blipFill rotWithShape="1">
          <a:blip r:embed="rId3"/>
          <a:srcRect l="6179" t="4228" r="9590" b="6067"/>
          <a:stretch/>
        </p:blipFill>
        <p:spPr>
          <a:xfrm>
            <a:off x="2030506" y="1794630"/>
            <a:ext cx="6548717" cy="4310336"/>
          </a:xfrm>
          <a:prstGeom prst="rect">
            <a:avLst/>
          </a:prstGeom>
        </p:spPr>
      </p:pic>
      <p:sp>
        <p:nvSpPr>
          <p:cNvPr id="5" name="TextBox 4"/>
          <p:cNvSpPr txBox="1"/>
          <p:nvPr/>
        </p:nvSpPr>
        <p:spPr>
          <a:xfrm>
            <a:off x="374654" y="2302666"/>
            <a:ext cx="1331258" cy="3693319"/>
          </a:xfrm>
          <a:prstGeom prst="rect">
            <a:avLst/>
          </a:prstGeom>
          <a:noFill/>
        </p:spPr>
        <p:txBody>
          <a:bodyPr wrap="square" rtlCol="0">
            <a:spAutoFit/>
          </a:bodyPr>
          <a:lstStyle/>
          <a:p>
            <a:r>
              <a:rPr lang="en-US" smtClean="0"/>
              <a:t> </a:t>
            </a:r>
            <a:r>
              <a:rPr lang="vi-VN" smtClean="0"/>
              <a:t>Xuất </a:t>
            </a:r>
            <a:r>
              <a:rPr lang="vi-VN"/>
              <a:t>bản phẩm này bao gồm các bài viết đã được các chuyên gia thẩm định và cho truy cập dưới hình thức mở</a:t>
            </a:r>
            <a:endParaRPr lang="en-US"/>
          </a:p>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31" y="19706"/>
            <a:ext cx="1306523" cy="13065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9815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364" y="121024"/>
            <a:ext cx="7439585" cy="1183341"/>
          </a:xfrm>
        </p:spPr>
        <p:txBody>
          <a:bodyPr>
            <a:normAutofit/>
          </a:bodyPr>
          <a:lstStyle/>
          <a:p>
            <a:pPr algn="just"/>
            <a:r>
              <a:rPr lang="en-US" sz="2400" b="1"/>
              <a:t>C</a:t>
            </a:r>
            <a:r>
              <a:rPr lang="vi-VN" sz="2400" b="1" smtClean="0"/>
              <a:t>hương </a:t>
            </a:r>
            <a:r>
              <a:rPr lang="vi-VN" sz="2400" b="1"/>
              <a:t>trình hợp tác quốc tế của các nước thuộc Châu Đại Dương và Thái Bình </a:t>
            </a:r>
            <a:r>
              <a:rPr lang="vi-VN" sz="2400" b="1" smtClean="0"/>
              <a:t>Dương</a:t>
            </a:r>
            <a:r>
              <a:rPr lang="en-US" sz="2400" b="1" smtClean="0"/>
              <a:t> </a:t>
            </a:r>
            <a:r>
              <a:rPr lang="en-US" sz="2400" smtClean="0"/>
              <a:t>- </a:t>
            </a:r>
            <a:r>
              <a:rPr lang="en-US" sz="2400" b="1" smtClean="0"/>
              <a:t>Australasian Digital theses Programmar</a:t>
            </a:r>
            <a:endParaRPr lang="en-US" sz="2400" b="1"/>
          </a:p>
        </p:txBody>
      </p:sp>
      <p:sp>
        <p:nvSpPr>
          <p:cNvPr id="3" name="Content Placeholder 2"/>
          <p:cNvSpPr>
            <a:spLocks noGrp="1"/>
          </p:cNvSpPr>
          <p:nvPr>
            <p:ph idx="1"/>
          </p:nvPr>
        </p:nvSpPr>
        <p:spPr>
          <a:xfrm>
            <a:off x="444500" y="1411941"/>
            <a:ext cx="8299450" cy="4657903"/>
          </a:xfrm>
        </p:spPr>
        <p:txBody>
          <a:bodyPr/>
          <a:lstStyle/>
          <a:p>
            <a:r>
              <a:rPr lang="en-US" sz="2000"/>
              <a:t>Địa chỉ truy cập: </a:t>
            </a:r>
            <a:r>
              <a:rPr lang="en-US" sz="2000">
                <a:hlinkClick r:id="rId2"/>
              </a:rPr>
              <a:t>https://</a:t>
            </a:r>
            <a:r>
              <a:rPr lang="en-US" sz="2000" smtClean="0">
                <a:hlinkClick r:id="rId2"/>
              </a:rPr>
              <a:t>opus.lib.uts.edu.au/handle/10453/19979</a:t>
            </a:r>
            <a:endParaRPr lang="en-US" sz="2000" smtClean="0"/>
          </a:p>
          <a:p>
            <a:endParaRPr lang="en-US"/>
          </a:p>
        </p:txBody>
      </p:sp>
      <p:sp>
        <p:nvSpPr>
          <p:cNvPr id="4" name="TextBox 3"/>
          <p:cNvSpPr txBox="1"/>
          <p:nvPr/>
        </p:nvSpPr>
        <p:spPr>
          <a:xfrm>
            <a:off x="444500" y="2066451"/>
            <a:ext cx="1424641" cy="3539430"/>
          </a:xfrm>
          <a:prstGeom prst="rect">
            <a:avLst/>
          </a:prstGeom>
          <a:noFill/>
        </p:spPr>
        <p:txBody>
          <a:bodyPr wrap="square" rtlCol="0">
            <a:spAutoFit/>
          </a:bodyPr>
          <a:lstStyle/>
          <a:p>
            <a:r>
              <a:rPr lang="en-US" sz="1600" smtClean="0"/>
              <a:t>X</a:t>
            </a:r>
            <a:r>
              <a:rPr lang="vi-VN" sz="1600" smtClean="0"/>
              <a:t>ây </a:t>
            </a:r>
            <a:r>
              <a:rPr lang="vi-VN" sz="1600"/>
              <a:t>dựng một cơ sở dữ liệu luận án sau đại học của các học viên/nghiên cứu sinh thuộc các trường đại học của các nước </a:t>
            </a:r>
            <a:r>
              <a:rPr lang="vi-VN" sz="1600" smtClean="0"/>
              <a:t>này</a:t>
            </a:r>
            <a:r>
              <a:rPr lang="en-US" sz="1600" smtClean="0"/>
              <a:t>.</a:t>
            </a:r>
            <a:r>
              <a:rPr lang="en-US" sz="1600"/>
              <a:t> Có nhiều luận án cho phép truy cập miễn phí</a:t>
            </a:r>
          </a:p>
        </p:txBody>
      </p:sp>
      <p:pic>
        <p:nvPicPr>
          <p:cNvPr id="5" name="Picture 4"/>
          <p:cNvPicPr>
            <a:picLocks noChangeAspect="1"/>
          </p:cNvPicPr>
          <p:nvPr/>
        </p:nvPicPr>
        <p:blipFill rotWithShape="1">
          <a:blip r:embed="rId3"/>
          <a:srcRect l="7316" t="3677" r="13621" b="4964"/>
          <a:stretch/>
        </p:blipFill>
        <p:spPr>
          <a:xfrm>
            <a:off x="2151528" y="1844268"/>
            <a:ext cx="6669741" cy="43331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5" y="65219"/>
            <a:ext cx="1227717" cy="12277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4640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474" y="435498"/>
            <a:ext cx="7221069" cy="614830"/>
          </a:xfrm>
        </p:spPr>
        <p:txBody>
          <a:bodyPr>
            <a:normAutofit fontScale="90000"/>
          </a:bodyPr>
          <a:lstStyle/>
          <a:p>
            <a:r>
              <a:rPr lang="en-US" sz="2800" b="1" smtClean="0"/>
              <a:t>Research Online – Edith Cowan University </a:t>
            </a:r>
            <a:endParaRPr lang="en-US" sz="2800" b="1"/>
          </a:p>
        </p:txBody>
      </p:sp>
      <p:sp>
        <p:nvSpPr>
          <p:cNvPr id="3" name="Content Placeholder 2"/>
          <p:cNvSpPr>
            <a:spLocks noGrp="1"/>
          </p:cNvSpPr>
          <p:nvPr>
            <p:ph idx="1"/>
          </p:nvPr>
        </p:nvSpPr>
        <p:spPr>
          <a:xfrm>
            <a:off x="444500" y="1364976"/>
            <a:ext cx="8299450" cy="4657903"/>
          </a:xfrm>
        </p:spPr>
        <p:txBody>
          <a:bodyPr/>
          <a:lstStyle/>
          <a:p>
            <a:r>
              <a:rPr lang="en-US" sz="2000"/>
              <a:t>Địa chỉ: </a:t>
            </a:r>
            <a:r>
              <a:rPr lang="en-US" sz="2000">
                <a:hlinkClick r:id="rId2"/>
              </a:rPr>
              <a:t>http://ro.ecu.edu.au/theses</a:t>
            </a:r>
            <a:r>
              <a:rPr lang="en-US" sz="2000" smtClean="0">
                <a:hlinkClick r:id="rId2"/>
              </a:rPr>
              <a:t>/</a:t>
            </a:r>
            <a:endParaRPr lang="en-US" sz="2000" smtClean="0"/>
          </a:p>
          <a:p>
            <a:endParaRPr lang="en-US"/>
          </a:p>
        </p:txBody>
      </p:sp>
      <p:sp>
        <p:nvSpPr>
          <p:cNvPr id="4" name="TextBox 3"/>
          <p:cNvSpPr txBox="1"/>
          <p:nvPr/>
        </p:nvSpPr>
        <p:spPr>
          <a:xfrm>
            <a:off x="257548" y="1909483"/>
            <a:ext cx="1048871" cy="3970318"/>
          </a:xfrm>
          <a:prstGeom prst="rect">
            <a:avLst/>
          </a:prstGeom>
          <a:noFill/>
        </p:spPr>
        <p:txBody>
          <a:bodyPr wrap="square" rtlCol="0">
            <a:spAutoFit/>
          </a:bodyPr>
          <a:lstStyle/>
          <a:p>
            <a:r>
              <a:rPr lang="vi-VN"/>
              <a:t>Cơ sở dữ liệu bao gồm nhiều luận án Thạc sĩ và Tiến sĩ cho phép truy cập miễn phí toàn văn.</a:t>
            </a:r>
            <a:endParaRPr lang="en-US"/>
          </a:p>
        </p:txBody>
      </p:sp>
      <p:pic>
        <p:nvPicPr>
          <p:cNvPr id="5" name="Picture 4"/>
          <p:cNvPicPr>
            <a:picLocks noChangeAspect="1"/>
          </p:cNvPicPr>
          <p:nvPr/>
        </p:nvPicPr>
        <p:blipFill rotWithShape="1">
          <a:blip r:embed="rId3"/>
          <a:srcRect l="6179" t="4229" r="15481" b="4779"/>
          <a:stretch/>
        </p:blipFill>
        <p:spPr>
          <a:xfrm>
            <a:off x="1748119" y="1755561"/>
            <a:ext cx="6995832" cy="45685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0" y="85522"/>
            <a:ext cx="1203611" cy="1203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9048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962" y="190246"/>
            <a:ext cx="7540438" cy="1031874"/>
          </a:xfrm>
        </p:spPr>
        <p:txBody>
          <a:bodyPr>
            <a:normAutofit/>
          </a:bodyPr>
          <a:lstStyle/>
          <a:p>
            <a:r>
              <a:rPr lang="en-US" sz="2800" b="1" smtClean="0"/>
              <a:t>JOLs - Tạp </a:t>
            </a:r>
            <a:r>
              <a:rPr lang="en-US" sz="2800" b="1"/>
              <a:t>chí của một số quốc gia đang phát triển</a:t>
            </a:r>
          </a:p>
        </p:txBody>
      </p:sp>
      <p:sp>
        <p:nvSpPr>
          <p:cNvPr id="3" name="Content Placeholder 2"/>
          <p:cNvSpPr>
            <a:spLocks noGrp="1"/>
          </p:cNvSpPr>
          <p:nvPr>
            <p:ph idx="1"/>
          </p:nvPr>
        </p:nvSpPr>
        <p:spPr>
          <a:xfrm>
            <a:off x="444500" y="1378424"/>
            <a:ext cx="8299450" cy="4657903"/>
          </a:xfrm>
        </p:spPr>
        <p:txBody>
          <a:bodyPr>
            <a:normAutofit/>
          </a:bodyPr>
          <a:lstStyle/>
          <a:p>
            <a:r>
              <a:rPr lang="en-US" sz="2000"/>
              <a:t>Địa chỉ truy cập</a:t>
            </a:r>
            <a:r>
              <a:rPr lang="en-US" sz="2000" smtClean="0"/>
              <a:t>: </a:t>
            </a:r>
            <a:r>
              <a:rPr lang="en-US" sz="2000" smtClean="0">
                <a:hlinkClick r:id="rId2"/>
              </a:rPr>
              <a:t>http</a:t>
            </a:r>
            <a:r>
              <a:rPr lang="en-US" sz="2000">
                <a:hlinkClick r:id="rId2"/>
              </a:rPr>
              <a:t>://www.inasp.info/en/work/journals-online</a:t>
            </a:r>
            <a:r>
              <a:rPr lang="en-US" sz="2000" smtClean="0">
                <a:hlinkClick r:id="rId2"/>
              </a:rPr>
              <a:t>/</a:t>
            </a:r>
            <a:endParaRPr lang="en-US" sz="2000" smtClean="0"/>
          </a:p>
          <a:p>
            <a:endParaRPr lang="en-US" sz="2000"/>
          </a:p>
        </p:txBody>
      </p:sp>
      <p:pic>
        <p:nvPicPr>
          <p:cNvPr id="4" name="Picture 3"/>
          <p:cNvPicPr>
            <a:picLocks noChangeAspect="1"/>
          </p:cNvPicPr>
          <p:nvPr/>
        </p:nvPicPr>
        <p:blipFill rotWithShape="1">
          <a:blip r:embed="rId3"/>
          <a:srcRect l="6077" t="3678" r="8556" b="10294"/>
          <a:stretch/>
        </p:blipFill>
        <p:spPr>
          <a:xfrm>
            <a:off x="1653242" y="1734670"/>
            <a:ext cx="7090708" cy="4473580"/>
          </a:xfrm>
          <a:prstGeom prst="rect">
            <a:avLst/>
          </a:prstGeom>
        </p:spPr>
      </p:pic>
      <p:sp>
        <p:nvSpPr>
          <p:cNvPr id="5" name="TextBox 4"/>
          <p:cNvSpPr txBox="1"/>
          <p:nvPr/>
        </p:nvSpPr>
        <p:spPr>
          <a:xfrm>
            <a:off x="295836" y="2084294"/>
            <a:ext cx="1290918" cy="3970318"/>
          </a:xfrm>
          <a:prstGeom prst="rect">
            <a:avLst/>
          </a:prstGeom>
          <a:noFill/>
        </p:spPr>
        <p:txBody>
          <a:bodyPr wrap="square" rtlCol="0">
            <a:spAutoFit/>
          </a:bodyPr>
          <a:lstStyle/>
          <a:p>
            <a:r>
              <a:rPr lang="en-US"/>
              <a:t>Bao gồm các tạp chí của một số quốc gia đang phát triển, cho truy cập toàn văn miễn phí khoảng trên 80 % nội dung của các tạp chí.</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 y="30960"/>
            <a:ext cx="1281026" cy="12810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1711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257" y="244072"/>
            <a:ext cx="7584143" cy="1031874"/>
          </a:xfrm>
        </p:spPr>
        <p:txBody>
          <a:bodyPr>
            <a:normAutofit/>
          </a:bodyPr>
          <a:lstStyle/>
          <a:p>
            <a:r>
              <a:rPr lang="en-US" sz="2000" b="1" smtClean="0"/>
              <a:t>Cơ sở dữ liệu Access to Research for Development and information</a:t>
            </a:r>
            <a:endParaRPr lang="en-US" sz="2000" b="1"/>
          </a:p>
        </p:txBody>
      </p:sp>
      <p:sp>
        <p:nvSpPr>
          <p:cNvPr id="3" name="Content Placeholder 2"/>
          <p:cNvSpPr>
            <a:spLocks noGrp="1"/>
          </p:cNvSpPr>
          <p:nvPr>
            <p:ph idx="1"/>
          </p:nvPr>
        </p:nvSpPr>
        <p:spPr>
          <a:xfrm>
            <a:off x="444500" y="1378424"/>
            <a:ext cx="8299450" cy="4657903"/>
          </a:xfrm>
        </p:spPr>
        <p:txBody>
          <a:bodyPr>
            <a:normAutofit/>
          </a:bodyPr>
          <a:lstStyle/>
          <a:p>
            <a:r>
              <a:rPr lang="en-US" sz="2000"/>
              <a:t>Địa chỉ truy cập: </a:t>
            </a:r>
            <a:r>
              <a:rPr lang="en-US" sz="2000">
                <a:hlinkClick r:id="rId2"/>
              </a:rPr>
              <a:t>http://</a:t>
            </a:r>
            <a:r>
              <a:rPr lang="en-US" sz="2000" smtClean="0">
                <a:hlinkClick r:id="rId2"/>
              </a:rPr>
              <a:t>ardi.wipo.int/content/en/journals.php</a:t>
            </a:r>
            <a:endParaRPr lang="en-US" sz="2000" smtClean="0"/>
          </a:p>
          <a:p>
            <a:endParaRPr lang="en-US" sz="2000"/>
          </a:p>
        </p:txBody>
      </p:sp>
      <p:pic>
        <p:nvPicPr>
          <p:cNvPr id="4" name="Picture 3"/>
          <p:cNvPicPr>
            <a:picLocks noChangeAspect="1"/>
          </p:cNvPicPr>
          <p:nvPr/>
        </p:nvPicPr>
        <p:blipFill rotWithShape="1">
          <a:blip r:embed="rId3"/>
          <a:srcRect l="8144" t="3309" r="15067" b="6066"/>
          <a:stretch/>
        </p:blipFill>
        <p:spPr>
          <a:xfrm>
            <a:off x="2163482" y="1815353"/>
            <a:ext cx="6486712" cy="4457961"/>
          </a:xfrm>
          <a:prstGeom prst="rect">
            <a:avLst/>
          </a:prstGeom>
        </p:spPr>
      </p:pic>
      <p:sp>
        <p:nvSpPr>
          <p:cNvPr id="5" name="TextBox 4"/>
          <p:cNvSpPr txBox="1"/>
          <p:nvPr/>
        </p:nvSpPr>
        <p:spPr>
          <a:xfrm>
            <a:off x="295834" y="1901976"/>
            <a:ext cx="1385048" cy="4031873"/>
          </a:xfrm>
          <a:prstGeom prst="rect">
            <a:avLst/>
          </a:prstGeom>
          <a:noFill/>
        </p:spPr>
        <p:txBody>
          <a:bodyPr wrap="square" rtlCol="0">
            <a:spAutoFit/>
          </a:bodyPr>
          <a:lstStyle/>
          <a:p>
            <a:r>
              <a:rPr lang="en-US" sz="1600"/>
              <a:t>C</a:t>
            </a:r>
            <a:r>
              <a:rPr lang="vi-VN" sz="1600" smtClean="0"/>
              <a:t>ó </a:t>
            </a:r>
            <a:r>
              <a:rPr lang="vi-VN" sz="1600">
                <a:solidFill>
                  <a:srgbClr val="FF0000"/>
                </a:solidFill>
              </a:rPr>
              <a:t>17 nhà xuất </a:t>
            </a:r>
            <a:r>
              <a:rPr lang="vi-VN" sz="1600"/>
              <a:t>bản nằm trong chương trình ARDI đã cung cấp quyền truy cập miễn phí cho trên 10.000 tạp chí, sách và tài liệu tham khảo cho các quốc gia đang phát triển</a:t>
            </a:r>
            <a:endParaRPr lang="en-US" sz="160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 y="57715"/>
            <a:ext cx="1276244" cy="1276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0292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759" y="367444"/>
            <a:ext cx="7776508" cy="655694"/>
          </a:xfrm>
        </p:spPr>
        <p:txBody>
          <a:bodyPr>
            <a:normAutofit/>
          </a:bodyPr>
          <a:lstStyle/>
          <a:p>
            <a:r>
              <a:rPr lang="en-US" sz="2800" b="1"/>
              <a:t>DSpace@Cambridge của Đại học Cambridge</a:t>
            </a:r>
          </a:p>
        </p:txBody>
      </p:sp>
      <p:sp>
        <p:nvSpPr>
          <p:cNvPr id="3" name="Content Placeholder 2"/>
          <p:cNvSpPr>
            <a:spLocks noGrp="1"/>
          </p:cNvSpPr>
          <p:nvPr>
            <p:ph idx="1"/>
          </p:nvPr>
        </p:nvSpPr>
        <p:spPr>
          <a:xfrm>
            <a:off x="444500" y="1378423"/>
            <a:ext cx="8299450" cy="4657903"/>
          </a:xfrm>
        </p:spPr>
        <p:txBody>
          <a:bodyPr>
            <a:normAutofit/>
          </a:bodyPr>
          <a:lstStyle/>
          <a:p>
            <a:r>
              <a:rPr lang="en-US" sz="2000"/>
              <a:t>Địa chỉ truy cập: </a:t>
            </a:r>
            <a:r>
              <a:rPr lang="en-US" sz="2000">
                <a:hlinkClick r:id="rId2"/>
              </a:rPr>
              <a:t>https://www.repository.cam.ac.uk</a:t>
            </a:r>
            <a:r>
              <a:rPr lang="en-US" sz="2000" smtClean="0">
                <a:hlinkClick r:id="rId2"/>
              </a:rPr>
              <a:t>/</a:t>
            </a:r>
            <a:endParaRPr lang="en-US" sz="2000" smtClean="0"/>
          </a:p>
          <a:p>
            <a:endParaRPr lang="en-US" sz="2000"/>
          </a:p>
          <a:p>
            <a:endParaRPr lang="en-US" sz="2000"/>
          </a:p>
        </p:txBody>
      </p:sp>
      <p:pic>
        <p:nvPicPr>
          <p:cNvPr id="5" name="Picture 4"/>
          <p:cNvPicPr>
            <a:picLocks noChangeAspect="1"/>
          </p:cNvPicPr>
          <p:nvPr/>
        </p:nvPicPr>
        <p:blipFill rotWithShape="1">
          <a:blip r:embed="rId3"/>
          <a:srcRect l="7523" t="4045" r="4630" b="5147"/>
          <a:stretch/>
        </p:blipFill>
        <p:spPr>
          <a:xfrm>
            <a:off x="1673354" y="1909482"/>
            <a:ext cx="7326836" cy="4258185"/>
          </a:xfrm>
          <a:prstGeom prst="rect">
            <a:avLst/>
          </a:prstGeom>
        </p:spPr>
      </p:pic>
      <p:sp>
        <p:nvSpPr>
          <p:cNvPr id="6" name="TextBox 5"/>
          <p:cNvSpPr txBox="1"/>
          <p:nvPr/>
        </p:nvSpPr>
        <p:spPr>
          <a:xfrm>
            <a:off x="188260" y="1909482"/>
            <a:ext cx="1344706" cy="3970318"/>
          </a:xfrm>
          <a:prstGeom prst="rect">
            <a:avLst/>
          </a:prstGeom>
          <a:noFill/>
        </p:spPr>
        <p:txBody>
          <a:bodyPr wrap="square" rtlCol="0">
            <a:spAutoFit/>
          </a:bodyPr>
          <a:lstStyle/>
          <a:p>
            <a:r>
              <a:rPr lang="vi-VN"/>
              <a:t>DSpace@Cambridge của Đại học Cambridge là trung tâm lưu trữ tài liệu nội sinh lớn của trường và được quản lý bởi thư viện trường.</a:t>
            </a: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 y="32042"/>
            <a:ext cx="1316467" cy="13164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9897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47" y="242047"/>
            <a:ext cx="7353669" cy="926665"/>
          </a:xfrm>
        </p:spPr>
        <p:txBody>
          <a:bodyPr>
            <a:noAutofit/>
          </a:bodyPr>
          <a:lstStyle/>
          <a:p>
            <a:r>
              <a:rPr lang="en-US" sz="2400"/>
              <a:t> </a:t>
            </a:r>
            <a:r>
              <a:rPr lang="en-US" sz="2400" smtClean="0"/>
              <a:t/>
            </a:r>
            <a:br>
              <a:rPr lang="en-US" sz="2400" smtClean="0"/>
            </a:br>
            <a:r>
              <a:rPr lang="en-US" sz="2400" b="1" smtClean="0"/>
              <a:t>OpenDOAR</a:t>
            </a:r>
            <a:r>
              <a:rPr lang="en-US" sz="2400" b="1"/>
              <a:t> </a:t>
            </a:r>
            <a:r>
              <a:rPr lang="en-US" sz="2400" b="1" smtClean="0"/>
              <a:t>- </a:t>
            </a:r>
            <a:r>
              <a:rPr lang="en-US" sz="2400" b="1"/>
              <a:t>The Directory of Open Access Repositories</a:t>
            </a:r>
            <a:br>
              <a:rPr lang="en-US" sz="2400" b="1"/>
            </a:br>
            <a:endParaRPr lang="en-US" sz="2400"/>
          </a:p>
        </p:txBody>
      </p:sp>
      <p:sp>
        <p:nvSpPr>
          <p:cNvPr id="3" name="Content Placeholder 2"/>
          <p:cNvSpPr>
            <a:spLocks noGrp="1"/>
          </p:cNvSpPr>
          <p:nvPr>
            <p:ph idx="1"/>
          </p:nvPr>
        </p:nvSpPr>
        <p:spPr>
          <a:xfrm>
            <a:off x="444500" y="1432211"/>
            <a:ext cx="8299450" cy="4657903"/>
          </a:xfrm>
        </p:spPr>
        <p:txBody>
          <a:bodyPr>
            <a:normAutofit/>
          </a:bodyPr>
          <a:lstStyle/>
          <a:p>
            <a:r>
              <a:rPr lang="en-US" sz="2000"/>
              <a:t>Địa chỉ truy cập: </a:t>
            </a:r>
            <a:r>
              <a:rPr lang="en-US" sz="2000">
                <a:hlinkClick r:id="rId2"/>
              </a:rPr>
              <a:t>http://</a:t>
            </a:r>
            <a:r>
              <a:rPr lang="en-US" sz="2000" smtClean="0">
                <a:hlinkClick r:id="rId2"/>
              </a:rPr>
              <a:t>www.opendoar.org/index.html</a:t>
            </a:r>
            <a:endParaRPr lang="en-US" sz="2000" smtClean="0"/>
          </a:p>
          <a:p>
            <a:endParaRPr lang="en-US" sz="2000"/>
          </a:p>
        </p:txBody>
      </p:sp>
      <p:sp>
        <p:nvSpPr>
          <p:cNvPr id="4" name="TextBox 3"/>
          <p:cNvSpPr txBox="1"/>
          <p:nvPr/>
        </p:nvSpPr>
        <p:spPr>
          <a:xfrm>
            <a:off x="215152" y="2151530"/>
            <a:ext cx="1223684" cy="3970318"/>
          </a:xfrm>
          <a:prstGeom prst="rect">
            <a:avLst/>
          </a:prstGeom>
          <a:noFill/>
        </p:spPr>
        <p:txBody>
          <a:bodyPr wrap="square" rtlCol="0">
            <a:spAutoFit/>
          </a:bodyPr>
          <a:lstStyle/>
          <a:p>
            <a:r>
              <a:rPr lang="vi-VN"/>
              <a:t>Là cổng thông tin cho truy cập các nguồn tài liệu nghiên cứu học thuật có chất lượng ở tất cả các nơi trên thế giới</a:t>
            </a:r>
            <a:endParaRPr lang="en-US"/>
          </a:p>
        </p:txBody>
      </p:sp>
      <p:pic>
        <p:nvPicPr>
          <p:cNvPr id="5" name="Picture 4"/>
          <p:cNvPicPr>
            <a:picLocks noChangeAspect="1"/>
          </p:cNvPicPr>
          <p:nvPr/>
        </p:nvPicPr>
        <p:blipFill rotWithShape="1">
          <a:blip r:embed="rId3"/>
          <a:srcRect l="7420" t="7169" r="8970" b="11949"/>
          <a:stretch/>
        </p:blipFill>
        <p:spPr>
          <a:xfrm>
            <a:off x="1599081" y="1807020"/>
            <a:ext cx="7176619" cy="43823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3" y="32666"/>
            <a:ext cx="1263609" cy="12636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02530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6" y="352566"/>
            <a:ext cx="7099302" cy="641724"/>
          </a:xfrm>
        </p:spPr>
        <p:txBody>
          <a:bodyPr>
            <a:normAutofit/>
          </a:bodyPr>
          <a:lstStyle/>
          <a:p>
            <a:r>
              <a:rPr lang="en-US" sz="3600" b="1" smtClean="0"/>
              <a:t>Thư viện mở - Open Library</a:t>
            </a:r>
            <a:endParaRPr lang="en-US" sz="3600" b="1"/>
          </a:p>
        </p:txBody>
      </p:sp>
      <p:sp>
        <p:nvSpPr>
          <p:cNvPr id="3" name="Content Placeholder 2"/>
          <p:cNvSpPr>
            <a:spLocks noGrp="1"/>
          </p:cNvSpPr>
          <p:nvPr>
            <p:ph idx="1"/>
          </p:nvPr>
        </p:nvSpPr>
        <p:spPr>
          <a:xfrm>
            <a:off x="444500" y="1338082"/>
            <a:ext cx="8299450" cy="4657903"/>
          </a:xfrm>
        </p:spPr>
        <p:txBody>
          <a:bodyPr>
            <a:normAutofit/>
          </a:bodyPr>
          <a:lstStyle/>
          <a:p>
            <a:r>
              <a:rPr lang="en-US" sz="2000"/>
              <a:t>Địa chỉ truy cập: </a:t>
            </a:r>
            <a:r>
              <a:rPr lang="en-US" sz="2000">
                <a:hlinkClick r:id="rId2"/>
              </a:rPr>
              <a:t>https://openlibrary.org</a:t>
            </a:r>
            <a:r>
              <a:rPr lang="en-US" sz="2000" smtClean="0">
                <a:hlinkClick r:id="rId2"/>
              </a:rPr>
              <a:t>/</a:t>
            </a:r>
            <a:endParaRPr lang="en-US" sz="2000" smtClean="0"/>
          </a:p>
          <a:p>
            <a:endParaRPr lang="en-US" sz="2000"/>
          </a:p>
        </p:txBody>
      </p:sp>
      <p:pic>
        <p:nvPicPr>
          <p:cNvPr id="4" name="Picture 3"/>
          <p:cNvPicPr>
            <a:picLocks noChangeAspect="1"/>
          </p:cNvPicPr>
          <p:nvPr/>
        </p:nvPicPr>
        <p:blipFill rotWithShape="1">
          <a:blip r:embed="rId3"/>
          <a:srcRect l="6800" t="4227" r="13517" b="9192"/>
          <a:stretch/>
        </p:blipFill>
        <p:spPr>
          <a:xfrm>
            <a:off x="1929653" y="1585623"/>
            <a:ext cx="6814297" cy="4162819"/>
          </a:xfrm>
          <a:prstGeom prst="rect">
            <a:avLst/>
          </a:prstGeom>
        </p:spPr>
      </p:pic>
      <p:sp>
        <p:nvSpPr>
          <p:cNvPr id="5" name="TextBox 4"/>
          <p:cNvSpPr txBox="1"/>
          <p:nvPr/>
        </p:nvSpPr>
        <p:spPr>
          <a:xfrm>
            <a:off x="350370" y="2025667"/>
            <a:ext cx="1249830" cy="3970318"/>
          </a:xfrm>
          <a:prstGeom prst="rect">
            <a:avLst/>
          </a:prstGeom>
          <a:noFill/>
        </p:spPr>
        <p:txBody>
          <a:bodyPr wrap="square" rtlCol="0">
            <a:spAutoFit/>
          </a:bodyPr>
          <a:lstStyle/>
          <a:p>
            <a:r>
              <a:rPr lang="vi-VN"/>
              <a:t>Là cổng thông tin cho truy cập các nguồn tài liệu nghiên cứu học thuật có chất lượng ở tất cả các nơi trên thế </a:t>
            </a:r>
            <a:r>
              <a:rPr lang="vi-VN" smtClean="0"/>
              <a:t>giớ</a:t>
            </a:r>
            <a:r>
              <a:rPr lang="en-US" smtClean="0"/>
              <a:t>i</a:t>
            </a: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5" y="54371"/>
            <a:ext cx="1241702" cy="1241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9995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177" y="270070"/>
            <a:ext cx="7557247" cy="1031874"/>
          </a:xfrm>
        </p:spPr>
        <p:txBody>
          <a:bodyPr>
            <a:normAutofit/>
          </a:bodyPr>
          <a:lstStyle/>
          <a:p>
            <a:r>
              <a:rPr lang="en-AU" sz="3600" b="1"/>
              <a:t>WEBSITE TÀI LIỆU SỐ MIỄN PHÍ</a:t>
            </a:r>
            <a:endParaRPr lang="en-US" sz="360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43" y="1574156"/>
            <a:ext cx="8322198" cy="473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23" y="90498"/>
            <a:ext cx="1153758" cy="11537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787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623" y="391177"/>
            <a:ext cx="7651377" cy="668619"/>
          </a:xfrm>
        </p:spPr>
        <p:txBody>
          <a:bodyPr>
            <a:normAutofit fontScale="90000"/>
          </a:bodyPr>
          <a:lstStyle/>
          <a:p>
            <a:r>
              <a:rPr lang="en-US" sz="2400" b="1" smtClean="0"/>
              <a:t>ROAD (Directory of Open Access Schorlarly Resources)</a:t>
            </a:r>
            <a:endParaRPr lang="en-US" sz="2400" b="1"/>
          </a:p>
        </p:txBody>
      </p:sp>
      <p:sp>
        <p:nvSpPr>
          <p:cNvPr id="3" name="Content Placeholder 2"/>
          <p:cNvSpPr>
            <a:spLocks noGrp="1"/>
          </p:cNvSpPr>
          <p:nvPr>
            <p:ph idx="1"/>
          </p:nvPr>
        </p:nvSpPr>
        <p:spPr>
          <a:xfrm>
            <a:off x="444500" y="1351529"/>
            <a:ext cx="8299450" cy="4657903"/>
          </a:xfrm>
        </p:spPr>
        <p:txBody>
          <a:bodyPr/>
          <a:lstStyle/>
          <a:p>
            <a:r>
              <a:rPr lang="en-US" sz="2000" smtClean="0"/>
              <a:t>Địa chỉ truy cập:</a:t>
            </a:r>
          </a:p>
          <a:p>
            <a:endParaRPr lang="en-US"/>
          </a:p>
        </p:txBody>
      </p:sp>
      <p:pic>
        <p:nvPicPr>
          <p:cNvPr id="4" name="Picture 3"/>
          <p:cNvPicPr>
            <a:picLocks noChangeAspect="1"/>
          </p:cNvPicPr>
          <p:nvPr/>
        </p:nvPicPr>
        <p:blipFill rotWithShape="1">
          <a:blip r:embed="rId2"/>
          <a:srcRect l="3389" t="8088" r="13931" b="11213"/>
          <a:stretch/>
        </p:blipFill>
        <p:spPr>
          <a:xfrm>
            <a:off x="1326216" y="1762115"/>
            <a:ext cx="7490012" cy="4110143"/>
          </a:xfrm>
          <a:prstGeom prst="rect">
            <a:avLst/>
          </a:prstGeom>
        </p:spPr>
      </p:pic>
      <p:sp>
        <p:nvSpPr>
          <p:cNvPr id="5" name="TextBox 4"/>
          <p:cNvSpPr txBox="1"/>
          <p:nvPr/>
        </p:nvSpPr>
        <p:spPr>
          <a:xfrm>
            <a:off x="134470" y="2087548"/>
            <a:ext cx="1264023" cy="4247317"/>
          </a:xfrm>
          <a:prstGeom prst="rect">
            <a:avLst/>
          </a:prstGeom>
          <a:noFill/>
        </p:spPr>
        <p:txBody>
          <a:bodyPr wrap="square" rtlCol="0">
            <a:spAutoFit/>
          </a:bodyPr>
          <a:lstStyle/>
          <a:p>
            <a:r>
              <a:rPr lang="en-US" smtClean="0"/>
              <a:t>C</a:t>
            </a:r>
            <a:r>
              <a:rPr lang="vi-VN" smtClean="0"/>
              <a:t>ung </a:t>
            </a:r>
            <a:r>
              <a:rPr lang="vi-VN"/>
              <a:t>cấp thông tin về các nguồn tài liệu học thuật ở dạng miễn phí như Tạp chí, Kỷ yếu Hội nghị, và các nguồn tài liệu học thuật khác</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 y="21090"/>
            <a:ext cx="1269156" cy="12691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4579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06" y="417380"/>
            <a:ext cx="6349626" cy="668619"/>
          </a:xfrm>
        </p:spPr>
        <p:txBody>
          <a:bodyPr>
            <a:normAutofit/>
          </a:bodyPr>
          <a:lstStyle/>
          <a:p>
            <a:r>
              <a:rPr lang="en-US" sz="3200" b="1" smtClean="0"/>
              <a:t>Digital Commons Nework</a:t>
            </a:r>
            <a:endParaRPr lang="en-US" sz="3200" b="1"/>
          </a:p>
        </p:txBody>
      </p:sp>
      <p:sp>
        <p:nvSpPr>
          <p:cNvPr id="3" name="Content Placeholder 2"/>
          <p:cNvSpPr>
            <a:spLocks noGrp="1"/>
          </p:cNvSpPr>
          <p:nvPr>
            <p:ph idx="1"/>
          </p:nvPr>
        </p:nvSpPr>
        <p:spPr>
          <a:xfrm>
            <a:off x="444500" y="1338082"/>
            <a:ext cx="8299450" cy="4657903"/>
          </a:xfrm>
        </p:spPr>
        <p:txBody>
          <a:bodyPr/>
          <a:lstStyle/>
          <a:p>
            <a:r>
              <a:rPr lang="en-US" sz="2000"/>
              <a:t>Địa chỉ truy cập: </a:t>
            </a:r>
            <a:r>
              <a:rPr lang="en-US" sz="2000">
                <a:hlinkClick r:id="rId2"/>
              </a:rPr>
              <a:t>http://network.bepress.com</a:t>
            </a:r>
            <a:r>
              <a:rPr lang="en-US" sz="2000" smtClean="0">
                <a:hlinkClick r:id="rId2"/>
              </a:rPr>
              <a:t>/</a:t>
            </a:r>
            <a:endParaRPr lang="en-US" sz="2000" smtClean="0"/>
          </a:p>
          <a:p>
            <a:endParaRPr lang="en-US" sz="2000"/>
          </a:p>
          <a:p>
            <a:endParaRPr lang="en-US"/>
          </a:p>
        </p:txBody>
      </p:sp>
      <p:pic>
        <p:nvPicPr>
          <p:cNvPr id="4" name="Picture 3"/>
          <p:cNvPicPr>
            <a:picLocks noChangeAspect="1"/>
          </p:cNvPicPr>
          <p:nvPr/>
        </p:nvPicPr>
        <p:blipFill rotWithShape="1">
          <a:blip r:embed="rId3"/>
          <a:srcRect l="6491" t="4411" r="15688" b="10478"/>
          <a:stretch/>
        </p:blipFill>
        <p:spPr>
          <a:xfrm>
            <a:off x="1729441" y="1795006"/>
            <a:ext cx="7046259" cy="4332560"/>
          </a:xfrm>
          <a:prstGeom prst="rect">
            <a:avLst/>
          </a:prstGeom>
        </p:spPr>
      </p:pic>
      <p:sp>
        <p:nvSpPr>
          <p:cNvPr id="5" name="TextBox 4"/>
          <p:cNvSpPr txBox="1"/>
          <p:nvPr/>
        </p:nvSpPr>
        <p:spPr>
          <a:xfrm>
            <a:off x="188259" y="1842247"/>
            <a:ext cx="1156447" cy="4524315"/>
          </a:xfrm>
          <a:prstGeom prst="rect">
            <a:avLst/>
          </a:prstGeom>
          <a:noFill/>
        </p:spPr>
        <p:txBody>
          <a:bodyPr wrap="square" rtlCol="0">
            <a:spAutoFit/>
          </a:bodyPr>
          <a:lstStyle/>
          <a:p>
            <a:r>
              <a:rPr lang="en-US" smtClean="0"/>
              <a:t>C</a:t>
            </a:r>
            <a:r>
              <a:rPr lang="vi-VN" smtClean="0"/>
              <a:t>ung </a:t>
            </a:r>
            <a:r>
              <a:rPr lang="vi-VN"/>
              <a:t>cấp các nguồn tài liệu miễn phí có giá trị học thuật cao đến từ hàng trăm trường Đại học/Cao đẳng trên toàn thế giới. </a:t>
            </a: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0" y="74696"/>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2740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30" y="395584"/>
            <a:ext cx="5819401" cy="532378"/>
          </a:xfrm>
        </p:spPr>
        <p:txBody>
          <a:bodyPr>
            <a:normAutofit fontScale="90000"/>
          </a:bodyPr>
          <a:lstStyle/>
          <a:p>
            <a:r>
              <a:rPr lang="en-US" sz="3600" b="1" smtClean="0"/>
              <a:t>Cơ sở dữ liệu ndltd.org</a:t>
            </a:r>
            <a:endParaRPr lang="en-US" sz="3600" b="1"/>
          </a:p>
        </p:txBody>
      </p:sp>
      <p:sp>
        <p:nvSpPr>
          <p:cNvPr id="3" name="Content Placeholder 2"/>
          <p:cNvSpPr>
            <a:spLocks noGrp="1"/>
          </p:cNvSpPr>
          <p:nvPr>
            <p:ph idx="1"/>
          </p:nvPr>
        </p:nvSpPr>
        <p:spPr>
          <a:xfrm>
            <a:off x="460375" y="1432211"/>
            <a:ext cx="8299450" cy="4657903"/>
          </a:xfrm>
        </p:spPr>
        <p:txBody>
          <a:bodyPr>
            <a:normAutofit/>
          </a:bodyPr>
          <a:lstStyle/>
          <a:p>
            <a:r>
              <a:rPr lang="en-US" sz="2000"/>
              <a:t>Địa chỉ truy cập: </a:t>
            </a:r>
            <a:r>
              <a:rPr lang="en-US" sz="2000">
                <a:hlinkClick r:id="rId2"/>
              </a:rPr>
              <a:t>http://www.ndltd.org</a:t>
            </a:r>
            <a:r>
              <a:rPr lang="en-US" sz="2000" smtClean="0">
                <a:hlinkClick r:id="rId2"/>
              </a:rPr>
              <a:t>/</a:t>
            </a:r>
            <a:endParaRPr lang="en-US" sz="2000" smtClean="0"/>
          </a:p>
          <a:p>
            <a:endParaRPr lang="en-US" sz="2000"/>
          </a:p>
        </p:txBody>
      </p:sp>
      <p:pic>
        <p:nvPicPr>
          <p:cNvPr id="4" name="Picture 3"/>
          <p:cNvPicPr>
            <a:picLocks noChangeAspect="1"/>
          </p:cNvPicPr>
          <p:nvPr/>
        </p:nvPicPr>
        <p:blipFill rotWithShape="1">
          <a:blip r:embed="rId3"/>
          <a:srcRect l="4646" t="4412" r="7402" b="11194"/>
          <a:stretch/>
        </p:blipFill>
        <p:spPr>
          <a:xfrm>
            <a:off x="1737464" y="1935494"/>
            <a:ext cx="7151044" cy="4380330"/>
          </a:xfrm>
          <a:prstGeom prst="rect">
            <a:avLst/>
          </a:prstGeom>
        </p:spPr>
      </p:pic>
      <p:sp>
        <p:nvSpPr>
          <p:cNvPr id="5" name="TextBox 4"/>
          <p:cNvSpPr txBox="1"/>
          <p:nvPr/>
        </p:nvSpPr>
        <p:spPr>
          <a:xfrm>
            <a:off x="460375" y="2068507"/>
            <a:ext cx="824755" cy="4247317"/>
          </a:xfrm>
          <a:prstGeom prst="rect">
            <a:avLst/>
          </a:prstGeom>
          <a:noFill/>
        </p:spPr>
        <p:txBody>
          <a:bodyPr wrap="square" rtlCol="0">
            <a:spAutoFit/>
          </a:bodyPr>
          <a:lstStyle/>
          <a:p>
            <a:r>
              <a:rPr lang="en-US" smtClean="0"/>
              <a:t>P</a:t>
            </a:r>
            <a:r>
              <a:rPr lang="vi-VN" smtClean="0"/>
              <a:t>hổ </a:t>
            </a:r>
            <a:r>
              <a:rPr lang="vi-VN"/>
              <a:t>biến và lưu trữ các luận văn</a:t>
            </a:r>
            <a:r>
              <a:rPr lang="vi-VN" smtClean="0"/>
              <a:t>/</a:t>
            </a:r>
            <a:endParaRPr lang="en-US" smtClean="0"/>
          </a:p>
          <a:p>
            <a:r>
              <a:rPr lang="vi-VN" smtClean="0"/>
              <a:t>luận </a:t>
            </a:r>
            <a:r>
              <a:rPr lang="vi-VN"/>
              <a:t>án điện tử trên toàn thế giới.</a:t>
            </a: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895" y="60161"/>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9973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271" y="411232"/>
            <a:ext cx="6321799" cy="682066"/>
          </a:xfrm>
        </p:spPr>
        <p:txBody>
          <a:bodyPr>
            <a:normAutofit/>
          </a:bodyPr>
          <a:lstStyle/>
          <a:p>
            <a:pPr lvl="0"/>
            <a:r>
              <a:rPr lang="en-US" sz="3200" b="1"/>
              <a:t>Tổ chức </a:t>
            </a:r>
            <a:r>
              <a:rPr lang="en-US" sz="3200" b="1" smtClean="0"/>
              <a:t>WHO</a:t>
            </a:r>
            <a:endParaRPr lang="en-US" sz="3200" b="1"/>
          </a:p>
        </p:txBody>
      </p:sp>
      <p:sp>
        <p:nvSpPr>
          <p:cNvPr id="3" name="Content Placeholder 2"/>
          <p:cNvSpPr>
            <a:spLocks noGrp="1"/>
          </p:cNvSpPr>
          <p:nvPr>
            <p:ph idx="1"/>
          </p:nvPr>
        </p:nvSpPr>
        <p:spPr>
          <a:xfrm>
            <a:off x="428625" y="1391870"/>
            <a:ext cx="8299450" cy="4657903"/>
          </a:xfrm>
        </p:spPr>
        <p:txBody>
          <a:bodyPr>
            <a:normAutofit/>
          </a:bodyPr>
          <a:lstStyle/>
          <a:p>
            <a:r>
              <a:rPr lang="en-US" sz="2000" smtClean="0"/>
              <a:t>Địa chỉ truy cập: </a:t>
            </a:r>
            <a:r>
              <a:rPr lang="en-US" sz="2000" u="sng">
                <a:hlinkClick r:id="rId2"/>
              </a:rPr>
              <a:t>http://www.who.int/hinari/en/</a:t>
            </a:r>
            <a:r>
              <a:rPr lang="en-US" sz="2000"/>
              <a:t/>
            </a:r>
            <a:br>
              <a:rPr lang="en-US" sz="2000"/>
            </a:br>
            <a:endParaRPr lang="en-US" sz="2000"/>
          </a:p>
        </p:txBody>
      </p:sp>
      <p:sp>
        <p:nvSpPr>
          <p:cNvPr id="4" name="TextBox 3"/>
          <p:cNvSpPr txBox="1"/>
          <p:nvPr/>
        </p:nvSpPr>
        <p:spPr>
          <a:xfrm>
            <a:off x="368581" y="1874161"/>
            <a:ext cx="1392984" cy="4247317"/>
          </a:xfrm>
          <a:prstGeom prst="rect">
            <a:avLst/>
          </a:prstGeom>
          <a:noFill/>
        </p:spPr>
        <p:txBody>
          <a:bodyPr wrap="square" rtlCol="0">
            <a:spAutoFit/>
          </a:bodyPr>
          <a:lstStyle/>
          <a:p>
            <a:r>
              <a:rPr lang="en-US"/>
              <a:t>Tính đến năm 2012, HINARI có trên 1.500 tạp chí và hiện tại có trên 160 nhà xuất bản đóng góp cho HINARI hơn 15,000 nguồn tài nguyên thông tin khác nhau</a:t>
            </a:r>
          </a:p>
        </p:txBody>
      </p:sp>
      <p:pic>
        <p:nvPicPr>
          <p:cNvPr id="5" name="Picture 4"/>
          <p:cNvPicPr>
            <a:picLocks noChangeAspect="1"/>
          </p:cNvPicPr>
          <p:nvPr/>
        </p:nvPicPr>
        <p:blipFill rotWithShape="1">
          <a:blip r:embed="rId3"/>
          <a:srcRect l="6695" t="4228" r="12587" b="10845"/>
          <a:stretch/>
        </p:blipFill>
        <p:spPr>
          <a:xfrm>
            <a:off x="1862885" y="1821835"/>
            <a:ext cx="6777317" cy="44378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38" y="101590"/>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77105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833" y="369603"/>
            <a:ext cx="6468783" cy="735853"/>
          </a:xfrm>
        </p:spPr>
        <p:txBody>
          <a:bodyPr>
            <a:normAutofit/>
          </a:bodyPr>
          <a:lstStyle/>
          <a:p>
            <a:pPr lvl="0"/>
            <a:r>
              <a:rPr lang="en-US" sz="3200" b="1"/>
              <a:t>Liên hiệp công – tư quốc </a:t>
            </a:r>
            <a:r>
              <a:rPr lang="en-US" sz="3200" b="1" smtClean="0"/>
              <a:t>tế</a:t>
            </a:r>
            <a:endParaRPr lang="en-US" sz="3200" b="1"/>
          </a:p>
        </p:txBody>
      </p:sp>
      <p:sp>
        <p:nvSpPr>
          <p:cNvPr id="3" name="Content Placeholder 2"/>
          <p:cNvSpPr>
            <a:spLocks noGrp="1"/>
          </p:cNvSpPr>
          <p:nvPr>
            <p:ph idx="1"/>
          </p:nvPr>
        </p:nvSpPr>
        <p:spPr>
          <a:xfrm>
            <a:off x="444500" y="1391871"/>
            <a:ext cx="8299450" cy="4657903"/>
          </a:xfrm>
        </p:spPr>
        <p:txBody>
          <a:bodyPr>
            <a:normAutofit/>
          </a:bodyPr>
          <a:lstStyle/>
          <a:p>
            <a:r>
              <a:rPr lang="en-US" sz="2000" smtClean="0"/>
              <a:t>Địa chỉ truy cập: </a:t>
            </a:r>
            <a:r>
              <a:rPr lang="en-US" sz="2000" u="sng">
                <a:hlinkClick r:id="rId2"/>
              </a:rPr>
              <a:t>http://www.unep.org/oare</a:t>
            </a:r>
            <a:r>
              <a:rPr lang="en-US" sz="2000" u="sng" smtClean="0">
                <a:hlinkClick r:id="rId2"/>
              </a:rPr>
              <a:t>/</a:t>
            </a:r>
            <a:endParaRPr lang="en-US" sz="2000" u="sng" smtClean="0"/>
          </a:p>
          <a:p>
            <a:endParaRPr lang="en-US" sz="2000"/>
          </a:p>
        </p:txBody>
      </p:sp>
      <p:pic>
        <p:nvPicPr>
          <p:cNvPr id="4" name="Picture 3"/>
          <p:cNvPicPr>
            <a:picLocks noChangeAspect="1"/>
          </p:cNvPicPr>
          <p:nvPr/>
        </p:nvPicPr>
        <p:blipFill rotWithShape="1">
          <a:blip r:embed="rId3"/>
          <a:srcRect l="7214" t="3125" r="13000" b="11213"/>
          <a:stretch/>
        </p:blipFill>
        <p:spPr>
          <a:xfrm>
            <a:off x="1711139" y="1836216"/>
            <a:ext cx="7153835" cy="4318247"/>
          </a:xfrm>
          <a:prstGeom prst="rect">
            <a:avLst/>
          </a:prstGeom>
        </p:spPr>
      </p:pic>
      <p:sp>
        <p:nvSpPr>
          <p:cNvPr id="5" name="TextBox 4"/>
          <p:cNvSpPr txBox="1"/>
          <p:nvPr/>
        </p:nvSpPr>
        <p:spPr>
          <a:xfrm>
            <a:off x="275665" y="1836216"/>
            <a:ext cx="1435474" cy="4524315"/>
          </a:xfrm>
          <a:prstGeom prst="rect">
            <a:avLst/>
          </a:prstGeom>
          <a:noFill/>
        </p:spPr>
        <p:txBody>
          <a:bodyPr wrap="square" rtlCol="0">
            <a:spAutoFit/>
          </a:bodyPr>
          <a:lstStyle/>
          <a:p>
            <a:r>
              <a:rPr lang="en-US"/>
              <a:t>ĐH Yale và các nhà xuất bản KH &amp; CN hàng đầu thế giới nhằm giúp các quốc gia đang phát triển truy cập vào các nguồn tài nguyên to lớn về Nghiên cứu Khoa học môi trường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04" y="60161"/>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2650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453" y="268941"/>
            <a:ext cx="7237133" cy="789642"/>
          </a:xfrm>
        </p:spPr>
        <p:txBody>
          <a:bodyPr>
            <a:normAutofit/>
          </a:bodyPr>
          <a:lstStyle/>
          <a:p>
            <a:r>
              <a:rPr lang="en-US" sz="3600" b="1"/>
              <a:t>Ngân hàng Thế giới</a:t>
            </a:r>
          </a:p>
        </p:txBody>
      </p:sp>
      <p:sp>
        <p:nvSpPr>
          <p:cNvPr id="3" name="Content Placeholder 2"/>
          <p:cNvSpPr>
            <a:spLocks noGrp="1"/>
          </p:cNvSpPr>
          <p:nvPr>
            <p:ph idx="1"/>
          </p:nvPr>
        </p:nvSpPr>
        <p:spPr>
          <a:xfrm>
            <a:off x="444500" y="1378423"/>
            <a:ext cx="8299450" cy="4657903"/>
          </a:xfrm>
        </p:spPr>
        <p:txBody>
          <a:bodyPr>
            <a:normAutofit/>
          </a:bodyPr>
          <a:lstStyle/>
          <a:p>
            <a:r>
              <a:rPr lang="en-US" sz="2000" smtClean="0"/>
              <a:t>Địa chỉ truy cập: </a:t>
            </a:r>
            <a:r>
              <a:rPr lang="en-US" sz="2000" u="sng">
                <a:hlinkClick r:id="rId2"/>
              </a:rPr>
              <a:t>http://www.worldbank.org</a:t>
            </a:r>
            <a:r>
              <a:rPr lang="en-US" sz="2000" u="sng" smtClean="0">
                <a:hlinkClick r:id="rId2"/>
              </a:rPr>
              <a:t>/</a:t>
            </a:r>
            <a:endParaRPr lang="en-US" sz="2000" u="sng" smtClean="0"/>
          </a:p>
          <a:p>
            <a:endParaRPr lang="en-US" sz="2000"/>
          </a:p>
        </p:txBody>
      </p:sp>
      <p:pic>
        <p:nvPicPr>
          <p:cNvPr id="4" name="Picture 3"/>
          <p:cNvPicPr>
            <a:picLocks noChangeAspect="1"/>
          </p:cNvPicPr>
          <p:nvPr/>
        </p:nvPicPr>
        <p:blipFill rotWithShape="1">
          <a:blip r:embed="rId3"/>
          <a:srcRect l="2252" t="4780" r="13724" b="5147"/>
          <a:stretch/>
        </p:blipFill>
        <p:spPr>
          <a:xfrm>
            <a:off x="1118160" y="1846236"/>
            <a:ext cx="6983880" cy="43620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49" y="62149"/>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8809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174" y="342898"/>
            <a:ext cx="7463118" cy="641725"/>
          </a:xfrm>
        </p:spPr>
        <p:txBody>
          <a:bodyPr>
            <a:noAutofit/>
          </a:bodyPr>
          <a:lstStyle/>
          <a:p>
            <a:r>
              <a:rPr lang="en-US" sz="3600" b="1" smtClean="0"/>
              <a:t>Cơ sở dữ liệu số Library Genesis</a:t>
            </a:r>
            <a:endParaRPr lang="en-US" sz="3600" b="1"/>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18" y="62147"/>
            <a:ext cx="1203225" cy="1203225"/>
          </a:xfrm>
          <a:prstGeom prst="rect">
            <a:avLst/>
          </a:prstGeom>
          <a:ln>
            <a:noFill/>
          </a:ln>
          <a:effectLst>
            <a:outerShdw blurRad="190500" algn="tl" rotWithShape="0">
              <a:srgbClr val="000000">
                <a:alpha val="70000"/>
              </a:srgbClr>
            </a:outerShdw>
          </a:effectLst>
        </p:spPr>
      </p:pic>
      <p:sp>
        <p:nvSpPr>
          <p:cNvPr id="6" name="Content Placeholder 5"/>
          <p:cNvSpPr>
            <a:spLocks noGrp="1"/>
          </p:cNvSpPr>
          <p:nvPr>
            <p:ph idx="1"/>
          </p:nvPr>
        </p:nvSpPr>
        <p:spPr/>
        <p:txBody>
          <a:bodyPr/>
          <a:lstStyle/>
          <a:p>
            <a:r>
              <a:rPr lang="en-US" sz="2400"/>
              <a:t>Địa chỉ truy cập: </a:t>
            </a:r>
            <a:r>
              <a:rPr lang="en-US" sz="2400">
                <a:hlinkClick r:id="rId3"/>
              </a:rPr>
              <a:t>http://gen.lib.rus.ec</a:t>
            </a:r>
            <a:r>
              <a:rPr lang="en-US" sz="2400" smtClean="0">
                <a:hlinkClick r:id="rId3"/>
              </a:rPr>
              <a:t>/</a:t>
            </a:r>
            <a:endParaRPr lang="en-US" sz="2400" smtClean="0"/>
          </a:p>
          <a:p>
            <a:endParaRPr lang="en-US"/>
          </a:p>
        </p:txBody>
      </p:sp>
      <p:pic>
        <p:nvPicPr>
          <p:cNvPr id="7" name="Content Placeholder 3"/>
          <p:cNvPicPr>
            <a:picLocks noChangeAspect="1"/>
          </p:cNvPicPr>
          <p:nvPr/>
        </p:nvPicPr>
        <p:blipFill rotWithShape="1">
          <a:blip r:embed="rId4"/>
          <a:srcRect l="6718" t="4471" r="10988" b="29556"/>
          <a:stretch/>
        </p:blipFill>
        <p:spPr>
          <a:xfrm>
            <a:off x="212784" y="1937978"/>
            <a:ext cx="8567508" cy="3861521"/>
          </a:xfrm>
          <a:prstGeom prst="rect">
            <a:avLst/>
          </a:prstGeom>
        </p:spPr>
      </p:pic>
    </p:spTree>
    <p:extLst>
      <p:ext uri="{BB962C8B-B14F-4D97-AF65-F5344CB8AC3E}">
        <p14:creationId xmlns:p14="http://schemas.microsoft.com/office/powerpoint/2010/main" val="3208114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940" y="233498"/>
            <a:ext cx="5642535" cy="1031874"/>
          </a:xfrm>
        </p:spPr>
        <p:txBody>
          <a:bodyPr>
            <a:normAutofit/>
          </a:bodyPr>
          <a:lstStyle/>
          <a:p>
            <a:r>
              <a:rPr lang="en-US" sz="3600" b="1" smtClean="0"/>
              <a:t>Cơ sở dữ liệu số Bookzz</a:t>
            </a:r>
            <a:endParaRPr lang="en-US" sz="3600" b="1"/>
          </a:p>
        </p:txBody>
      </p:sp>
      <p:sp>
        <p:nvSpPr>
          <p:cNvPr id="3" name="Content Placeholder 2"/>
          <p:cNvSpPr>
            <a:spLocks noGrp="1"/>
          </p:cNvSpPr>
          <p:nvPr>
            <p:ph idx="1"/>
          </p:nvPr>
        </p:nvSpPr>
        <p:spPr>
          <a:xfrm>
            <a:off x="444500" y="1378423"/>
            <a:ext cx="8299450" cy="4657903"/>
          </a:xfrm>
        </p:spPr>
        <p:txBody>
          <a:bodyPr/>
          <a:lstStyle/>
          <a:p>
            <a:r>
              <a:rPr lang="en-US" sz="2200" smtClean="0"/>
              <a:t>Địa chỉ truy cập: </a:t>
            </a:r>
            <a:r>
              <a:rPr lang="en-US" sz="2200" b="1"/>
              <a:t>. </a:t>
            </a:r>
            <a:r>
              <a:rPr lang="en-US" sz="2200" b="1" u="sng">
                <a:hlinkClick r:id="rId2"/>
              </a:rPr>
              <a:t>http://bookzz.org</a:t>
            </a:r>
            <a:r>
              <a:rPr lang="en-US" sz="2200" b="1" u="sng" smtClean="0">
                <a:hlinkClick r:id="rId2"/>
              </a:rPr>
              <a:t>/</a:t>
            </a:r>
            <a:endParaRPr lang="en-US" sz="2200" b="1" u="sng" smtClean="0"/>
          </a:p>
          <a:p>
            <a:endParaRPr lang="en-US"/>
          </a:p>
        </p:txBody>
      </p:sp>
      <p:pic>
        <p:nvPicPr>
          <p:cNvPr id="4" name="Picture 3"/>
          <p:cNvPicPr>
            <a:picLocks noChangeAspect="1"/>
          </p:cNvPicPr>
          <p:nvPr/>
        </p:nvPicPr>
        <p:blipFill rotWithShape="1">
          <a:blip r:embed="rId3"/>
          <a:srcRect l="7627" t="7353" r="3699" b="12132"/>
          <a:stretch/>
        </p:blipFill>
        <p:spPr>
          <a:xfrm>
            <a:off x="444500" y="1945531"/>
            <a:ext cx="8013475" cy="40907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18" y="62147"/>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944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4088" y="484525"/>
            <a:ext cx="7959912" cy="574489"/>
          </a:xfrm>
        </p:spPr>
        <p:txBody>
          <a:bodyPr>
            <a:noAutofit/>
          </a:bodyPr>
          <a:lstStyle/>
          <a:p>
            <a:r>
              <a:rPr lang="en-US" sz="3200" b="1" smtClean="0"/>
              <a:t>Tài liệu số - Book online của Bộ GD&amp;ĐT</a:t>
            </a:r>
            <a:endParaRPr lang="en-US" sz="3200" b="1"/>
          </a:p>
        </p:txBody>
      </p:sp>
      <p:sp>
        <p:nvSpPr>
          <p:cNvPr id="3" name="Content Placeholder 2"/>
          <p:cNvSpPr>
            <a:spLocks noGrp="1"/>
          </p:cNvSpPr>
          <p:nvPr>
            <p:ph idx="1"/>
          </p:nvPr>
        </p:nvSpPr>
        <p:spPr>
          <a:xfrm>
            <a:off x="417606" y="1418764"/>
            <a:ext cx="8299450" cy="4657903"/>
          </a:xfrm>
        </p:spPr>
        <p:txBody>
          <a:bodyPr/>
          <a:lstStyle/>
          <a:p>
            <a:r>
              <a:rPr lang="en-US" sz="2000"/>
              <a:t>Địa chỉ truy cập: </a:t>
            </a:r>
            <a:r>
              <a:rPr lang="en-US" sz="2000">
                <a:hlinkClick r:id="rId2"/>
              </a:rPr>
              <a:t>http://www.ebook.edu.vn</a:t>
            </a:r>
            <a:r>
              <a:rPr lang="en-US" sz="2000" smtClean="0">
                <a:hlinkClick r:id="rId2"/>
              </a:rPr>
              <a:t>/</a:t>
            </a:r>
            <a:endParaRPr lang="en-US" sz="2000" smtClean="0"/>
          </a:p>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6" y="140146"/>
            <a:ext cx="1093841" cy="109384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srcRect l="7419" t="2941" r="15069" b="10110"/>
          <a:stretch/>
        </p:blipFill>
        <p:spPr>
          <a:xfrm>
            <a:off x="417606" y="1821600"/>
            <a:ext cx="8054041" cy="4439844"/>
          </a:xfrm>
          <a:prstGeom prst="rect">
            <a:avLst/>
          </a:prstGeom>
        </p:spPr>
      </p:pic>
    </p:spTree>
    <p:extLst>
      <p:ext uri="{BB962C8B-B14F-4D97-AF65-F5344CB8AC3E}">
        <p14:creationId xmlns:p14="http://schemas.microsoft.com/office/powerpoint/2010/main" val="1260308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030" y="408561"/>
            <a:ext cx="7879229" cy="672353"/>
          </a:xfrm>
        </p:spPr>
        <p:txBody>
          <a:bodyPr>
            <a:normAutofit/>
          </a:bodyPr>
          <a:lstStyle/>
          <a:p>
            <a:r>
              <a:rPr lang="en-US" sz="3200" b="1" smtClean="0"/>
              <a:t>Tạp chí khoa học Việt Nam trực tuyến</a:t>
            </a:r>
            <a:endParaRPr lang="en-US" sz="3200" b="1"/>
          </a:p>
        </p:txBody>
      </p:sp>
      <p:sp>
        <p:nvSpPr>
          <p:cNvPr id="3" name="Content Placeholder 2"/>
          <p:cNvSpPr>
            <a:spLocks noGrp="1"/>
          </p:cNvSpPr>
          <p:nvPr>
            <p:ph idx="1"/>
          </p:nvPr>
        </p:nvSpPr>
        <p:spPr>
          <a:xfrm>
            <a:off x="444500" y="1445658"/>
            <a:ext cx="8299450" cy="4657903"/>
          </a:xfrm>
        </p:spPr>
        <p:txBody>
          <a:bodyPr>
            <a:normAutofit/>
          </a:bodyPr>
          <a:lstStyle/>
          <a:p>
            <a:r>
              <a:rPr lang="en-US" sz="2000"/>
              <a:t>Địa chỉ truy cập: </a:t>
            </a:r>
            <a:r>
              <a:rPr lang="en-US" sz="2000">
                <a:hlinkClick r:id="rId2"/>
              </a:rPr>
              <a:t>http://</a:t>
            </a:r>
            <a:r>
              <a:rPr lang="en-US" sz="2000" smtClean="0">
                <a:hlinkClick r:id="rId2"/>
              </a:rPr>
              <a:t>www.vjol.info/index.php/index/index</a:t>
            </a:r>
            <a:endParaRPr lang="en-US" sz="2000" smtClean="0"/>
          </a:p>
          <a:p>
            <a:endParaRPr lang="en-US" sz="2000"/>
          </a:p>
        </p:txBody>
      </p:sp>
      <p:pic>
        <p:nvPicPr>
          <p:cNvPr id="4" name="Picture 3"/>
          <p:cNvPicPr>
            <a:picLocks noChangeAspect="1"/>
          </p:cNvPicPr>
          <p:nvPr/>
        </p:nvPicPr>
        <p:blipFill rotWithShape="1">
          <a:blip r:embed="rId3"/>
          <a:srcRect l="6800" t="4045" r="13001" b="6066"/>
          <a:stretch/>
        </p:blipFill>
        <p:spPr>
          <a:xfrm>
            <a:off x="1822493" y="1876443"/>
            <a:ext cx="6921457" cy="4361588"/>
          </a:xfrm>
          <a:prstGeom prst="rect">
            <a:avLst/>
          </a:prstGeom>
        </p:spPr>
      </p:pic>
      <p:sp>
        <p:nvSpPr>
          <p:cNvPr id="5" name="TextBox 4"/>
          <p:cNvSpPr txBox="1"/>
          <p:nvPr/>
        </p:nvSpPr>
        <p:spPr>
          <a:xfrm>
            <a:off x="222292" y="1990714"/>
            <a:ext cx="1600201" cy="4247317"/>
          </a:xfrm>
          <a:prstGeom prst="rect">
            <a:avLst/>
          </a:prstGeom>
          <a:noFill/>
        </p:spPr>
        <p:txBody>
          <a:bodyPr wrap="square" rtlCol="0">
            <a:spAutoFit/>
          </a:bodyPr>
          <a:lstStyle/>
          <a:p>
            <a:r>
              <a:rPr lang="vi-VN"/>
              <a:t>Tạp chí khoa học Việt Nam Trực tuyến là một dịch vụ cho phép độc giả tiếp cận tri thức khoa học được xuất bản tại Việt Nam và nâng cao hiểu biết của thế giới về nền học thuật của Việt Nam</a:t>
            </a: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0" y="125136"/>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0738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CNIKI</a:t>
            </a:r>
            <a:endParaRPr lang="en-US" dirty="0"/>
          </a:p>
        </p:txBody>
      </p:sp>
      <p:sp>
        <p:nvSpPr>
          <p:cNvPr id="3" name="Content Placeholder 2"/>
          <p:cNvSpPr>
            <a:spLocks noGrp="1"/>
          </p:cNvSpPr>
          <p:nvPr>
            <p:ph idx="1"/>
          </p:nvPr>
        </p:nvSpPr>
        <p:spPr>
          <a:xfrm>
            <a:off x="407924" y="1430060"/>
            <a:ext cx="8299450" cy="4657903"/>
          </a:xfrm>
        </p:spPr>
        <p:txBody>
          <a:bodyPr/>
          <a:lstStyle/>
          <a:p>
            <a:r>
              <a:rPr lang="en-US" dirty="0" err="1" smtClean="0"/>
              <a:t>Địa</a:t>
            </a:r>
            <a:r>
              <a:rPr lang="en-US" dirty="0" smtClean="0"/>
              <a:t> </a:t>
            </a:r>
            <a:r>
              <a:rPr lang="en-US" dirty="0" err="1" smtClean="0"/>
              <a:t>chỉ</a:t>
            </a:r>
            <a:r>
              <a:rPr lang="en-US" dirty="0" smtClean="0"/>
              <a:t> </a:t>
            </a:r>
            <a:r>
              <a:rPr lang="en-US" dirty="0" err="1" smtClean="0"/>
              <a:t>tuy</a:t>
            </a:r>
            <a:r>
              <a:rPr lang="en-US" dirty="0" smtClean="0"/>
              <a:t> </a:t>
            </a:r>
            <a:r>
              <a:rPr lang="en-US" dirty="0" err="1" smtClean="0"/>
              <a:t>cập</a:t>
            </a:r>
            <a:r>
              <a:rPr lang="en-US" dirty="0"/>
              <a:t>: </a:t>
            </a:r>
            <a:r>
              <a:rPr lang="en-US" dirty="0">
                <a:hlinkClick r:id="rId2"/>
              </a:rPr>
              <a:t>http://www.cnki.net</a:t>
            </a:r>
            <a:r>
              <a:rPr lang="en-US" dirty="0" smtClean="0">
                <a:hlinkClick r:id="rId2"/>
              </a:rPr>
              <a:t>/</a:t>
            </a:r>
            <a:endParaRPr lang="en-US" dirty="0" smtClean="0"/>
          </a:p>
          <a:p>
            <a:endParaRPr lang="en-US" dirty="0" smtClean="0"/>
          </a:p>
          <a:p>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374" r="1437" b="5126"/>
          <a:stretch/>
        </p:blipFill>
        <p:spPr bwMode="auto">
          <a:xfrm>
            <a:off x="2125392" y="2066544"/>
            <a:ext cx="6396816" cy="435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31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404" y="411655"/>
            <a:ext cx="7764743" cy="561042"/>
          </a:xfrm>
        </p:spPr>
        <p:txBody>
          <a:bodyPr>
            <a:normAutofit fontScale="90000"/>
          </a:bodyPr>
          <a:lstStyle/>
          <a:p>
            <a:r>
              <a:rPr lang="en-US" sz="3200" b="1"/>
              <a:t>Tạp chí khoa học Đại học Quốc gia Hà Nội</a:t>
            </a:r>
          </a:p>
        </p:txBody>
      </p:sp>
      <p:sp>
        <p:nvSpPr>
          <p:cNvPr id="3" name="Content Placeholder 2"/>
          <p:cNvSpPr>
            <a:spLocks noGrp="1"/>
          </p:cNvSpPr>
          <p:nvPr>
            <p:ph idx="1"/>
          </p:nvPr>
        </p:nvSpPr>
        <p:spPr>
          <a:xfrm>
            <a:off x="428625" y="1432212"/>
            <a:ext cx="8299450" cy="4657903"/>
          </a:xfrm>
        </p:spPr>
        <p:txBody>
          <a:bodyPr>
            <a:normAutofit/>
          </a:bodyPr>
          <a:lstStyle/>
          <a:p>
            <a:r>
              <a:rPr lang="en-US" sz="2000" smtClean="0"/>
              <a:t>Địa chỉ truy cập: </a:t>
            </a:r>
            <a:r>
              <a:rPr lang="en-US" sz="2000" u="sng">
                <a:hlinkClick r:id="rId2"/>
              </a:rPr>
              <a:t>http://tapchi.vnu.edu.vn/</a:t>
            </a:r>
            <a:endParaRPr lang="en-US" sz="2000"/>
          </a:p>
        </p:txBody>
      </p:sp>
      <p:pic>
        <p:nvPicPr>
          <p:cNvPr id="5" name="Picture 4"/>
          <p:cNvPicPr>
            <a:picLocks noChangeAspect="1"/>
          </p:cNvPicPr>
          <p:nvPr/>
        </p:nvPicPr>
        <p:blipFill rotWithShape="1">
          <a:blip r:embed="rId3"/>
          <a:srcRect l="6387" t="5883" r="13931" b="5148"/>
          <a:stretch/>
        </p:blipFill>
        <p:spPr>
          <a:xfrm>
            <a:off x="632012" y="1911586"/>
            <a:ext cx="8283388" cy="41785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63" y="114853"/>
            <a:ext cx="1093841" cy="10938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720417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900" y="370967"/>
            <a:ext cx="7569947" cy="698501"/>
          </a:xfrm>
        </p:spPr>
        <p:txBody>
          <a:bodyPr>
            <a:normAutofit fontScale="90000"/>
          </a:bodyPr>
          <a:lstStyle/>
          <a:p>
            <a:r>
              <a:rPr lang="en-US" sz="3600" b="1" smtClean="0"/>
              <a:t>Thư viện mỡ Đại học Quốc gia Hà Nội</a:t>
            </a:r>
            <a:endParaRPr lang="en-US" sz="3600" b="1"/>
          </a:p>
        </p:txBody>
      </p:sp>
      <p:sp>
        <p:nvSpPr>
          <p:cNvPr id="3" name="Content Placeholder 2"/>
          <p:cNvSpPr>
            <a:spLocks noGrp="1"/>
          </p:cNvSpPr>
          <p:nvPr>
            <p:ph idx="1"/>
          </p:nvPr>
        </p:nvSpPr>
        <p:spPr>
          <a:xfrm>
            <a:off x="444500" y="1409160"/>
            <a:ext cx="8299450" cy="4657903"/>
          </a:xfrm>
        </p:spPr>
        <p:txBody>
          <a:bodyPr/>
          <a:lstStyle/>
          <a:p>
            <a:r>
              <a:rPr lang="en-US" sz="2000"/>
              <a:t>Địa chỉ truy cập: </a:t>
            </a:r>
            <a:r>
              <a:rPr lang="en-US" sz="2000">
                <a:hlinkClick r:id="rId2"/>
              </a:rPr>
              <a:t>http://repository.vnu.edu.vn</a:t>
            </a:r>
            <a:r>
              <a:rPr lang="en-US" sz="2000" smtClean="0">
                <a:hlinkClick r:id="rId2"/>
              </a:rPr>
              <a:t>/</a:t>
            </a:r>
            <a:endParaRPr lang="en-US" sz="2000" smtClean="0"/>
          </a:p>
          <a:p>
            <a:endParaRPr lang="en-US"/>
          </a:p>
        </p:txBody>
      </p:sp>
      <p:pic>
        <p:nvPicPr>
          <p:cNvPr id="4" name="Picture 3"/>
          <p:cNvPicPr>
            <a:picLocks noChangeAspect="1"/>
          </p:cNvPicPr>
          <p:nvPr/>
        </p:nvPicPr>
        <p:blipFill rotWithShape="1">
          <a:blip r:embed="rId3"/>
          <a:srcRect l="4933" t="3323" r="7164" b="10962"/>
          <a:stretch/>
        </p:blipFill>
        <p:spPr>
          <a:xfrm>
            <a:off x="532265" y="1770105"/>
            <a:ext cx="8155669" cy="44711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88" y="173296"/>
            <a:ext cx="1093841" cy="10938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3677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559" y="409425"/>
            <a:ext cx="6551332" cy="655172"/>
          </a:xfrm>
        </p:spPr>
        <p:txBody>
          <a:bodyPr>
            <a:normAutofit/>
          </a:bodyPr>
          <a:lstStyle/>
          <a:p>
            <a:r>
              <a:rPr lang="en-US" sz="3600" b="1" smtClean="0"/>
              <a:t>Tạp chí Đại học Cần Thơ</a:t>
            </a:r>
            <a:endParaRPr lang="en-US" sz="3600" b="1"/>
          </a:p>
        </p:txBody>
      </p:sp>
      <p:sp>
        <p:nvSpPr>
          <p:cNvPr id="3" name="Content Placeholder 2"/>
          <p:cNvSpPr>
            <a:spLocks noGrp="1"/>
          </p:cNvSpPr>
          <p:nvPr>
            <p:ph idx="1"/>
          </p:nvPr>
        </p:nvSpPr>
        <p:spPr/>
        <p:txBody>
          <a:bodyPr/>
          <a:lstStyle/>
          <a:p>
            <a:pPr lvl="0"/>
            <a:r>
              <a:rPr lang="en-US" smtClean="0"/>
              <a:t>Địa chỉ truy cập: </a:t>
            </a:r>
            <a:r>
              <a:rPr lang="en-US" u="sng">
                <a:hlinkClick r:id="rId2"/>
              </a:rPr>
              <a:t>http://sj.ctu.edu.vn/</a:t>
            </a:r>
            <a:endParaRPr lang="en-US"/>
          </a:p>
          <a:p>
            <a:endParaRPr lang="en-US" smtClean="0"/>
          </a:p>
          <a:p>
            <a:endParaRPr lang="en-US"/>
          </a:p>
        </p:txBody>
      </p:sp>
      <p:pic>
        <p:nvPicPr>
          <p:cNvPr id="4" name="Picture 3"/>
          <p:cNvPicPr>
            <a:picLocks noChangeAspect="1"/>
          </p:cNvPicPr>
          <p:nvPr/>
        </p:nvPicPr>
        <p:blipFill rotWithShape="1">
          <a:blip r:embed="rId3"/>
          <a:srcRect l="6490" t="8272" r="9797" b="13970"/>
          <a:stretch/>
        </p:blipFill>
        <p:spPr>
          <a:xfrm>
            <a:off x="820271" y="2056804"/>
            <a:ext cx="7923679" cy="41379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94" y="150736"/>
            <a:ext cx="1093841" cy="10938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550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86" y="346798"/>
            <a:ext cx="7046006" cy="711201"/>
          </a:xfrm>
        </p:spPr>
        <p:txBody>
          <a:bodyPr>
            <a:normAutofit/>
          </a:bodyPr>
          <a:lstStyle/>
          <a:p>
            <a:r>
              <a:rPr lang="en-US" sz="3600" b="1" smtClean="0"/>
              <a:t>Giáo dục học</a:t>
            </a:r>
            <a:endParaRPr lang="en-US" sz="3600" b="1"/>
          </a:p>
        </p:txBody>
      </p:sp>
      <p:sp>
        <p:nvSpPr>
          <p:cNvPr id="3" name="Content Placeholder 2"/>
          <p:cNvSpPr>
            <a:spLocks noGrp="1"/>
          </p:cNvSpPr>
          <p:nvPr>
            <p:ph idx="1"/>
          </p:nvPr>
        </p:nvSpPr>
        <p:spPr/>
        <p:txBody>
          <a:bodyPr>
            <a:normAutofit fontScale="47500" lnSpcReduction="20000"/>
          </a:bodyPr>
          <a:lstStyle/>
          <a:p>
            <a:pPr marL="0" indent="0">
              <a:lnSpc>
                <a:spcPct val="170000"/>
              </a:lnSpc>
              <a:buNone/>
            </a:pPr>
            <a:r>
              <a:rPr lang="en-US" b="1" smtClean="0"/>
              <a:t>1. BEE-J </a:t>
            </a:r>
            <a:r>
              <a:rPr lang="en-US" b="1"/>
              <a:t>(Bioscience Education E – Journal) </a:t>
            </a:r>
            <a:r>
              <a:rPr lang="en-US"/>
              <a:t>– </a:t>
            </a:r>
            <a:r>
              <a:rPr lang="en-US" u="sng">
                <a:hlinkClick r:id="rId2"/>
              </a:rPr>
              <a:t>http://</a:t>
            </a:r>
            <a:r>
              <a:rPr lang="en-US" u="sng" smtClean="0">
                <a:hlinkClick r:id="rId2"/>
              </a:rPr>
              <a:t>road.issn.org/en</a:t>
            </a:r>
            <a:r>
              <a:rPr lang="en-US" smtClean="0"/>
              <a:t/>
            </a:r>
            <a:br>
              <a:rPr lang="en-US" smtClean="0"/>
            </a:br>
            <a:r>
              <a:rPr lang="en-US" smtClean="0"/>
              <a:t>2. </a:t>
            </a:r>
            <a:r>
              <a:rPr lang="en-US"/>
              <a:t> </a:t>
            </a:r>
            <a:r>
              <a:rPr lang="en-US" b="1"/>
              <a:t>Current Issues In Education </a:t>
            </a:r>
            <a:r>
              <a:rPr lang="en-US"/>
              <a:t>– </a:t>
            </a:r>
            <a:r>
              <a:rPr lang="en-US" u="sng">
                <a:hlinkClick r:id="rId3"/>
              </a:rPr>
              <a:t>http://cie.asu.edu</a:t>
            </a:r>
            <a:r>
              <a:rPr lang="en-US"/>
              <a:t/>
            </a:r>
            <a:br>
              <a:rPr lang="en-US"/>
            </a:br>
            <a:r>
              <a:rPr lang="en-US" smtClean="0"/>
              <a:t>3. </a:t>
            </a:r>
            <a:r>
              <a:rPr lang="en-US" b="1" smtClean="0"/>
              <a:t>Educational </a:t>
            </a:r>
            <a:r>
              <a:rPr lang="en-US" b="1"/>
              <a:t>Researcher (ER Online) </a:t>
            </a:r>
            <a:r>
              <a:rPr lang="en-US"/>
              <a:t>– </a:t>
            </a:r>
            <a:r>
              <a:rPr lang="en-US" u="sng">
                <a:hlinkClick r:id="rId4"/>
              </a:rPr>
              <a:t>http://edr.sagepub.com/</a:t>
            </a:r>
            <a:r>
              <a:rPr lang="en-US"/>
              <a:t/>
            </a:r>
            <a:br>
              <a:rPr lang="en-US"/>
            </a:br>
            <a:r>
              <a:rPr lang="en-US" smtClean="0"/>
              <a:t>4. </a:t>
            </a:r>
            <a:r>
              <a:rPr lang="en-US" b="1" smtClean="0"/>
              <a:t>The </a:t>
            </a:r>
            <a:r>
              <a:rPr lang="en-US" b="1"/>
              <a:t>Australasian Journal of Educational Technology</a:t>
            </a:r>
            <a:r>
              <a:rPr lang="en-US" u="sng">
                <a:hlinkClick r:id="rId5"/>
              </a:rPr>
              <a:t> http://ajet.org.au/index.php/AJET</a:t>
            </a:r>
            <a:r>
              <a:rPr lang="en-US"/>
              <a:t/>
            </a:r>
            <a:br>
              <a:rPr lang="en-US"/>
            </a:br>
            <a:r>
              <a:rPr lang="en-US" b="1" smtClean="0"/>
              <a:t>5. </a:t>
            </a:r>
            <a:r>
              <a:rPr lang="en-US" b="1"/>
              <a:t> Electronic Journal of eLearning </a:t>
            </a:r>
            <a:r>
              <a:rPr lang="en-US"/>
              <a:t>– </a:t>
            </a:r>
            <a:r>
              <a:rPr lang="en-US" u="sng">
                <a:hlinkClick r:id="rId6"/>
              </a:rPr>
              <a:t>http://ejel.org/main.html</a:t>
            </a:r>
            <a:r>
              <a:rPr lang="en-US"/>
              <a:t/>
            </a:r>
            <a:br>
              <a:rPr lang="en-US"/>
            </a:br>
            <a:r>
              <a:rPr lang="en-US" smtClean="0"/>
              <a:t>6. </a:t>
            </a:r>
            <a:r>
              <a:rPr lang="en-US" b="1" smtClean="0"/>
              <a:t>Essays </a:t>
            </a:r>
            <a:r>
              <a:rPr lang="en-US" b="1"/>
              <a:t>in Education </a:t>
            </a:r>
            <a:r>
              <a:rPr lang="en-US"/>
              <a:t>– </a:t>
            </a:r>
            <a:r>
              <a:rPr lang="en-US" u="sng">
                <a:hlinkClick r:id="rId7"/>
              </a:rPr>
              <a:t>http://www.scottishrecovery.net/?</a:t>
            </a:r>
            <a:r>
              <a:rPr lang="en-US" u="sng" smtClean="0">
                <a:hlinkClick r:id="rId7"/>
              </a:rPr>
              <a:t>essays-in-education-online-journal</a:t>
            </a:r>
            <a:endParaRPr lang="en-US" u="sng" smtClean="0"/>
          </a:p>
          <a:p>
            <a:pPr marL="0" indent="0">
              <a:lnSpc>
                <a:spcPct val="170000"/>
              </a:lnSpc>
              <a:buNone/>
            </a:pPr>
            <a:r>
              <a:rPr lang="en-US" b="1" smtClean="0"/>
              <a:t>7. International </a:t>
            </a:r>
            <a:r>
              <a:rPr lang="en-US" b="1"/>
              <a:t>Education Journal </a:t>
            </a:r>
            <a:r>
              <a:rPr lang="en-US"/>
              <a:t>– </a:t>
            </a:r>
            <a:r>
              <a:rPr lang="en-US" u="sng">
                <a:hlinkClick r:id="rId8"/>
              </a:rPr>
              <a:t>http://iej.cjb.net</a:t>
            </a:r>
            <a:r>
              <a:rPr lang="en-US"/>
              <a:t/>
            </a:r>
            <a:br>
              <a:rPr lang="en-US"/>
            </a:br>
            <a:r>
              <a:rPr lang="en-US" smtClean="0"/>
              <a:t>8. </a:t>
            </a:r>
            <a:r>
              <a:rPr lang="en-US"/>
              <a:t>  </a:t>
            </a:r>
            <a:r>
              <a:rPr lang="en-US" b="1"/>
              <a:t>International Journal of Information and Educational Technology </a:t>
            </a:r>
            <a:r>
              <a:rPr lang="en-US"/>
              <a:t>–</a:t>
            </a:r>
            <a:r>
              <a:rPr lang="en-US" u="sng">
                <a:hlinkClick r:id="rId9"/>
              </a:rPr>
              <a:t>http://www.informingscience.org/</a:t>
            </a:r>
            <a:r>
              <a:rPr lang="en-US"/>
              <a:t/>
            </a:r>
            <a:br>
              <a:rPr lang="en-US"/>
            </a:br>
            <a:r>
              <a:rPr lang="en-US" smtClean="0"/>
              <a:t>9. </a:t>
            </a:r>
            <a:r>
              <a:rPr lang="en-US"/>
              <a:t> </a:t>
            </a:r>
            <a:r>
              <a:rPr lang="en-US" b="1"/>
              <a:t> International Review of Research in Open and Distance Learning </a:t>
            </a:r>
            <a:r>
              <a:rPr lang="en-US"/>
              <a:t>– </a:t>
            </a:r>
            <a:r>
              <a:rPr lang="en-US" u="sng">
                <a:hlinkClick r:id="rId10"/>
              </a:rPr>
              <a:t>http://www.irrodl.org</a:t>
            </a:r>
            <a:r>
              <a:rPr lang="en-US"/>
              <a:t/>
            </a:r>
            <a:br>
              <a:rPr lang="en-US"/>
            </a:br>
            <a:r>
              <a:rPr lang="en-US" smtClean="0"/>
              <a:t>10. </a:t>
            </a:r>
            <a:r>
              <a:rPr lang="en-US" b="1" smtClean="0"/>
              <a:t>Issues </a:t>
            </a:r>
            <a:r>
              <a:rPr lang="en-US" b="1"/>
              <a:t>in Educational Research</a:t>
            </a:r>
            <a:r>
              <a:rPr lang="en-US"/>
              <a:t> –</a:t>
            </a:r>
            <a:r>
              <a:rPr lang="en-US" u="sng">
                <a:hlinkClick r:id="rId11"/>
              </a:rPr>
              <a:t>http://education.curtin.edu.au/iier/iier.html</a:t>
            </a:r>
            <a:r>
              <a:rPr lang="en-US"/>
              <a:t/>
            </a:r>
            <a:br>
              <a:rPr lang="en-US"/>
            </a:br>
            <a:r>
              <a:rPr lang="en-US" smtClean="0"/>
              <a:t>11. </a:t>
            </a:r>
            <a:r>
              <a:rPr lang="en-US" b="1" smtClean="0"/>
              <a:t>Journal </a:t>
            </a:r>
            <a:r>
              <a:rPr lang="en-US" b="1"/>
              <a:t>of Information Technology Education </a:t>
            </a:r>
            <a:r>
              <a:rPr lang="en-US"/>
              <a:t>– </a:t>
            </a:r>
            <a:r>
              <a:rPr lang="en-US" u="sng">
                <a:hlinkClick r:id="rId12"/>
              </a:rPr>
              <a:t>http://jite.org/index.html</a:t>
            </a:r>
            <a:r>
              <a:rPr lang="en-US"/>
              <a:t/>
            </a:r>
            <a:br>
              <a:rPr lang="en-US"/>
            </a:br>
            <a:r>
              <a:rPr lang="en-US" smtClean="0"/>
              <a:t>12. </a:t>
            </a:r>
            <a:r>
              <a:rPr lang="en-US" b="1" smtClean="0"/>
              <a:t>Journal </a:t>
            </a:r>
            <a:r>
              <a:rPr lang="en-US" b="1"/>
              <a:t>of Interactive Media in Education </a:t>
            </a:r>
            <a:r>
              <a:rPr lang="en-US"/>
              <a:t>– </a:t>
            </a:r>
            <a:r>
              <a:rPr lang="en-US" u="sng">
                <a:hlinkClick r:id="rId13"/>
              </a:rPr>
              <a:t>http://www-jime.open.ac.uk</a:t>
            </a:r>
            <a:r>
              <a:rPr lang="en-US"/>
              <a:t/>
            </a:r>
            <a:br>
              <a:rPr lang="en-US"/>
            </a:br>
            <a:r>
              <a:rPr lang="en-US" smtClean="0"/>
              <a:t>13. </a:t>
            </a:r>
            <a:r>
              <a:rPr lang="en-US" b="1" smtClean="0"/>
              <a:t>Reading </a:t>
            </a:r>
            <a:r>
              <a:rPr lang="en-US" b="1"/>
              <a:t>Online </a:t>
            </a:r>
            <a:r>
              <a:rPr lang="en-US"/>
              <a:t>– </a:t>
            </a:r>
            <a:r>
              <a:rPr lang="en-US" u="sng">
                <a:hlinkClick r:id="rId14"/>
              </a:rPr>
              <a:t>http://</a:t>
            </a:r>
            <a:r>
              <a:rPr lang="en-US" u="sng" smtClean="0">
                <a:hlinkClick r:id="rId14"/>
              </a:rPr>
              <a:t>www.literacyworldwide.org/get-resources/journals</a:t>
            </a:r>
            <a:endParaRPr lang="en-US"/>
          </a:p>
          <a:p>
            <a:pPr marL="0" indent="0">
              <a:lnSpc>
                <a:spcPct val="170000"/>
              </a:lnSpc>
              <a:buNone/>
            </a:pPr>
            <a:r>
              <a:rPr lang="en-US" b="1" smtClean="0"/>
              <a:t>14. The </a:t>
            </a:r>
            <a:r>
              <a:rPr lang="en-US" b="1"/>
              <a:t>CITE Journal</a:t>
            </a:r>
            <a:r>
              <a:rPr lang="en-US"/>
              <a:t> </a:t>
            </a:r>
            <a:r>
              <a:rPr lang="en-US" u="sng">
                <a:hlinkClick r:id="rId15"/>
              </a:rPr>
              <a:t>http://www.citejournal.org/vol15/iss4/</a:t>
            </a:r>
            <a:endParaRPr lang="en-US"/>
          </a:p>
          <a:p>
            <a:pPr>
              <a:lnSpc>
                <a:spcPct val="170000"/>
              </a:lnSpc>
            </a:pPr>
            <a:endParaRPr lang="en-US"/>
          </a:p>
        </p:txBody>
      </p:sp>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161" y="84185"/>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2010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083" y="337342"/>
            <a:ext cx="6953623" cy="711201"/>
          </a:xfrm>
        </p:spPr>
        <p:txBody>
          <a:bodyPr>
            <a:normAutofit/>
          </a:bodyPr>
          <a:lstStyle/>
          <a:p>
            <a:r>
              <a:rPr lang="en-US" sz="3600" b="1" smtClean="0"/>
              <a:t>Khoa học đời sống</a:t>
            </a:r>
            <a:endParaRPr lang="en-US" sz="3600" b="1"/>
          </a:p>
        </p:txBody>
      </p:sp>
      <p:graphicFrame>
        <p:nvGraphicFramePr>
          <p:cNvPr id="8" name="Content Placeholder 7"/>
          <p:cNvGraphicFramePr>
            <a:graphicFrameLocks noGrp="1"/>
          </p:cNvGraphicFramePr>
          <p:nvPr>
            <p:ph idx="1"/>
          </p:nvPr>
        </p:nvGraphicFramePr>
        <p:xfrm>
          <a:off x="1736725" y="2779077"/>
          <a:ext cx="5715000" cy="2179320"/>
        </p:xfrm>
        <a:graphic>
          <a:graphicData uri="http://schemas.openxmlformats.org/drawingml/2006/table">
            <a:tbl>
              <a:tblPr/>
              <a:tblGrid>
                <a:gridCol w="5715000"/>
              </a:tblGrid>
              <a:tr h="0">
                <a:tc>
                  <a:txBody>
                    <a:bodyPr/>
                    <a:lstStyle/>
                    <a:p>
                      <a:endParaRPr lang="en-US"/>
                    </a:p>
                  </a:txBody>
                  <a:tcPr marL="0" marR="0" marT="0" marB="0">
                    <a:lnL>
                      <a:noFill/>
                    </a:lnL>
                    <a:lnR>
                      <a:noFill/>
                    </a:lnR>
                    <a:lnT>
                      <a:noFill/>
                    </a:lnT>
                    <a:lnB>
                      <a:noFill/>
                    </a:lnB>
                  </a:tcPr>
                </a:tc>
              </a:tr>
              <a:tr h="1905000">
                <a:tc>
                  <a:txBody>
                    <a:bodyPr/>
                    <a:lstStyle/>
                    <a:p>
                      <a:pPr algn="just"/>
                      <a:r>
                        <a:rPr lang="en-US">
                          <a:solidFill>
                            <a:srgbClr val="000000"/>
                          </a:solidFill>
                          <a:effectLst/>
                          <a:latin typeface="Arial"/>
                        </a:rPr>
                        <a:t> </a:t>
                      </a:r>
                    </a:p>
                  </a:txBody>
                  <a:tcPr marL="0" marR="0" marT="0" marB="0">
                    <a:lnL>
                      <a:noFill/>
                    </a:lnL>
                    <a:lnR>
                      <a:noFill/>
                    </a:lnR>
                    <a:lnT>
                      <a:noFill/>
                    </a:lnT>
                    <a:lnB>
                      <a:noFill/>
                    </a:lnB>
                  </a:tcPr>
                </a:tc>
              </a:tr>
            </a:tbl>
          </a:graphicData>
        </a:graphic>
      </p:graphicFrame>
      <p:sp>
        <p:nvSpPr>
          <p:cNvPr id="9" name="Rectangle 3"/>
          <p:cNvSpPr>
            <a:spLocks noChangeArrowheads="1"/>
          </p:cNvSpPr>
          <p:nvPr/>
        </p:nvSpPr>
        <p:spPr bwMode="auto">
          <a:xfrm>
            <a:off x="1736725" y="2779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TextBox 9"/>
          <p:cNvSpPr txBox="1"/>
          <p:nvPr/>
        </p:nvSpPr>
        <p:spPr>
          <a:xfrm>
            <a:off x="596900" y="1625600"/>
            <a:ext cx="8216900" cy="5909310"/>
          </a:xfrm>
          <a:prstGeom prst="rect">
            <a:avLst/>
          </a:prstGeom>
          <a:noFill/>
        </p:spPr>
        <p:txBody>
          <a:bodyPr wrap="square" rtlCol="0">
            <a:spAutoFit/>
          </a:bodyPr>
          <a:lstStyle/>
          <a:p>
            <a:r>
              <a:rPr lang="en-US" smtClean="0">
                <a:solidFill>
                  <a:srgbClr val="000000"/>
                </a:solidFill>
                <a:latin typeface="Arial"/>
              </a:rPr>
              <a:t>1. African </a:t>
            </a:r>
            <a:r>
              <a:rPr lang="en-US">
                <a:solidFill>
                  <a:srgbClr val="000000"/>
                </a:solidFill>
                <a:latin typeface="Arial"/>
              </a:rPr>
              <a:t>Journal of </a:t>
            </a:r>
            <a:r>
              <a:rPr lang="en-US" smtClean="0">
                <a:solidFill>
                  <a:srgbClr val="000000"/>
                </a:solidFill>
                <a:latin typeface="Arial"/>
              </a:rPr>
              <a:t>Biotechnology: </a:t>
            </a:r>
            <a:r>
              <a:rPr lang="en-US" u="sng">
                <a:hlinkClick r:id="rId2"/>
              </a:rPr>
              <a:t>http://</a:t>
            </a:r>
            <a:r>
              <a:rPr lang="en-US" u="sng" smtClean="0">
                <a:hlinkClick r:id="rId2"/>
              </a:rPr>
              <a:t>www.academicjournals.org/AJB</a:t>
            </a:r>
            <a:endParaRPr lang="en-US" u="sng" smtClean="0"/>
          </a:p>
          <a:p>
            <a:r>
              <a:rPr lang="en-US" smtClean="0">
                <a:solidFill>
                  <a:srgbClr val="000000"/>
                </a:solidFill>
                <a:latin typeface="Arial"/>
              </a:rPr>
              <a:t>AgBioForum: </a:t>
            </a:r>
            <a:r>
              <a:rPr lang="en-US" u="sng">
                <a:hlinkClick r:id="rId3"/>
              </a:rPr>
              <a:t>http://</a:t>
            </a:r>
            <a:r>
              <a:rPr lang="en-US" u="sng" smtClean="0">
                <a:hlinkClick r:id="rId3"/>
              </a:rPr>
              <a:t>www.agbioforum.org</a:t>
            </a:r>
            <a:endParaRPr lang="en-US" u="sng" smtClean="0"/>
          </a:p>
          <a:p>
            <a:r>
              <a:rPr lang="en-US" smtClean="0">
                <a:solidFill>
                  <a:srgbClr val="000000"/>
                </a:solidFill>
                <a:latin typeface="Arial"/>
              </a:rPr>
              <a:t>2. BBB</a:t>
            </a:r>
            <a:r>
              <a:rPr lang="en-US">
                <a:solidFill>
                  <a:srgbClr val="000000"/>
                </a:solidFill>
                <a:latin typeface="Arial"/>
              </a:rPr>
              <a:t>: Bioscience, Biotechnology and Biochemistry</a:t>
            </a:r>
          </a:p>
          <a:p>
            <a:r>
              <a:rPr lang="en-US" u="sng" smtClean="0">
                <a:hlinkClick r:id="rId4"/>
              </a:rPr>
              <a:t>http</a:t>
            </a:r>
            <a:r>
              <a:rPr lang="en-US" u="sng">
                <a:hlinkClick r:id="rId4"/>
              </a:rPr>
              <a:t>://www.jstage.jst.go.jp/browse/bbb</a:t>
            </a:r>
            <a:endParaRPr lang="en-US">
              <a:solidFill>
                <a:srgbClr val="000000"/>
              </a:solidFill>
              <a:latin typeface="Arial"/>
            </a:endParaRPr>
          </a:p>
          <a:p>
            <a:r>
              <a:rPr lang="en-US" smtClean="0">
                <a:solidFill>
                  <a:srgbClr val="000000"/>
                </a:solidFill>
                <a:latin typeface="Arial"/>
              </a:rPr>
              <a:t>3. Trends </a:t>
            </a:r>
            <a:r>
              <a:rPr lang="en-US">
                <a:solidFill>
                  <a:srgbClr val="000000"/>
                </a:solidFill>
                <a:latin typeface="Arial"/>
              </a:rPr>
              <a:t>in Biomaterials and Artificial </a:t>
            </a:r>
            <a:r>
              <a:rPr lang="en-US" smtClean="0">
                <a:solidFill>
                  <a:srgbClr val="000000"/>
                </a:solidFill>
                <a:latin typeface="Arial"/>
              </a:rPr>
              <a:t>Organs: </a:t>
            </a:r>
            <a:r>
              <a:rPr lang="en-US" u="sng">
                <a:hlinkClick r:id="rId5"/>
              </a:rPr>
              <a:t>http://www.biomaterials.org.in/ojs/index.php/tibao</a:t>
            </a:r>
            <a:endParaRPr lang="en-US">
              <a:solidFill>
                <a:srgbClr val="000000"/>
              </a:solidFill>
              <a:latin typeface="Arial"/>
            </a:endParaRPr>
          </a:p>
          <a:p>
            <a:r>
              <a:rPr lang="en-US" smtClean="0"/>
              <a:t>4. </a:t>
            </a:r>
            <a:r>
              <a:rPr lang="en-US">
                <a:solidFill>
                  <a:srgbClr val="000000"/>
                </a:solidFill>
                <a:latin typeface="Arial"/>
              </a:rPr>
              <a:t>CBI: Chem-Bio Informatics </a:t>
            </a:r>
            <a:r>
              <a:rPr lang="en-US" smtClean="0">
                <a:solidFill>
                  <a:srgbClr val="000000"/>
                </a:solidFill>
                <a:latin typeface="Arial"/>
              </a:rPr>
              <a:t>Journa: </a:t>
            </a:r>
            <a:r>
              <a:rPr lang="en-US" u="sng">
                <a:hlinkClick r:id="rId6"/>
              </a:rPr>
              <a:t>http://</a:t>
            </a:r>
            <a:r>
              <a:rPr lang="en-US" u="sng" smtClean="0">
                <a:hlinkClick r:id="rId6"/>
              </a:rPr>
              <a:t>www.jstage.jst.go.jp/browse/cbij</a:t>
            </a:r>
            <a:endParaRPr lang="en-US" u="sng" smtClean="0"/>
          </a:p>
          <a:p>
            <a:r>
              <a:rPr lang="en-US" smtClean="0">
                <a:solidFill>
                  <a:srgbClr val="000000"/>
                </a:solidFill>
                <a:latin typeface="Arial"/>
              </a:rPr>
              <a:t>5. </a:t>
            </a:r>
            <a:r>
              <a:rPr lang="en-US">
                <a:solidFill>
                  <a:srgbClr val="000000"/>
                </a:solidFill>
                <a:latin typeface="Arial"/>
              </a:rPr>
              <a:t>Electronic Journal of </a:t>
            </a:r>
            <a:r>
              <a:rPr lang="en-US" smtClean="0">
                <a:solidFill>
                  <a:srgbClr val="000000"/>
                </a:solidFill>
                <a:latin typeface="Arial"/>
              </a:rPr>
              <a:t>Biotechnology: </a:t>
            </a:r>
            <a:r>
              <a:rPr lang="en-US" u="sng">
                <a:hlinkClick r:id="rId7"/>
              </a:rPr>
              <a:t>http://</a:t>
            </a:r>
            <a:r>
              <a:rPr lang="en-US" u="sng" smtClean="0">
                <a:hlinkClick r:id="rId7"/>
              </a:rPr>
              <a:t>www.ejbiotechnology.info</a:t>
            </a:r>
            <a:endParaRPr lang="en-US" u="sng" smtClean="0"/>
          </a:p>
          <a:p>
            <a:r>
              <a:rPr lang="en-US" smtClean="0">
                <a:solidFill>
                  <a:srgbClr val="000000"/>
                </a:solidFill>
                <a:latin typeface="Arial"/>
              </a:rPr>
              <a:t>6. </a:t>
            </a:r>
            <a:r>
              <a:rPr lang="en-US">
                <a:solidFill>
                  <a:srgbClr val="000000"/>
                </a:solidFill>
                <a:latin typeface="Arial"/>
              </a:rPr>
              <a:t>European Cells &amp; Materials </a:t>
            </a:r>
            <a:r>
              <a:rPr lang="en-US" smtClean="0">
                <a:solidFill>
                  <a:srgbClr val="000000"/>
                </a:solidFill>
                <a:latin typeface="Arial"/>
              </a:rPr>
              <a:t>Journal: </a:t>
            </a:r>
            <a:r>
              <a:rPr lang="en-US" u="sng">
                <a:hlinkClick r:id="rId8"/>
              </a:rPr>
              <a:t>http://</a:t>
            </a:r>
            <a:r>
              <a:rPr lang="en-US" u="sng" smtClean="0">
                <a:hlinkClick r:id="rId8"/>
              </a:rPr>
              <a:t>www.ecmjournal.org</a:t>
            </a:r>
            <a:endParaRPr lang="en-US" u="sng" smtClean="0"/>
          </a:p>
          <a:p>
            <a:r>
              <a:rPr lang="en-US" u="sng" smtClean="0">
                <a:solidFill>
                  <a:srgbClr val="000000"/>
                </a:solidFill>
                <a:latin typeface="Arial"/>
              </a:rPr>
              <a:t>7. </a:t>
            </a:r>
            <a:r>
              <a:rPr lang="en-US">
                <a:solidFill>
                  <a:srgbClr val="000000"/>
                </a:solidFill>
                <a:latin typeface="Arial"/>
              </a:rPr>
              <a:t>JBC Online (The Journal of Biological Chemistry</a:t>
            </a:r>
            <a:r>
              <a:rPr lang="en-US" smtClean="0">
                <a:solidFill>
                  <a:srgbClr val="000000"/>
                </a:solidFill>
                <a:latin typeface="Arial"/>
              </a:rPr>
              <a:t>): </a:t>
            </a:r>
            <a:r>
              <a:rPr lang="en-US" u="sng">
                <a:hlinkClick r:id="rId9"/>
              </a:rPr>
              <a:t>http://</a:t>
            </a:r>
            <a:r>
              <a:rPr lang="en-US" u="sng" smtClean="0">
                <a:hlinkClick r:id="rId9"/>
              </a:rPr>
              <a:t>www.jbc.org</a:t>
            </a:r>
            <a:endParaRPr lang="en-US" u="sng" smtClean="0"/>
          </a:p>
          <a:p>
            <a:r>
              <a:rPr lang="en-US" u="sng" smtClean="0">
                <a:solidFill>
                  <a:srgbClr val="000000"/>
                </a:solidFill>
                <a:latin typeface="Arial"/>
              </a:rPr>
              <a:t>8. </a:t>
            </a:r>
            <a:r>
              <a:rPr lang="en-US">
                <a:solidFill>
                  <a:srgbClr val="000000"/>
                </a:solidFill>
                <a:latin typeface="Arial"/>
              </a:rPr>
              <a:t>BMB Online – Biochemistry and </a:t>
            </a:r>
            <a:r>
              <a:rPr lang="en-US" smtClean="0">
                <a:solidFill>
                  <a:srgbClr val="000000"/>
                </a:solidFill>
                <a:latin typeface="Arial"/>
              </a:rPr>
              <a:t>Molecular: </a:t>
            </a:r>
            <a:r>
              <a:rPr lang="en-US" u="sng">
                <a:hlinkClick r:id="rId10"/>
              </a:rPr>
              <a:t>http://</a:t>
            </a:r>
            <a:r>
              <a:rPr lang="en-US" u="sng" smtClean="0">
                <a:hlinkClick r:id="rId10"/>
              </a:rPr>
              <a:t>www.jbmb.or.kr/index.html</a:t>
            </a:r>
            <a:endParaRPr lang="en-US" u="sng" smtClean="0"/>
          </a:p>
          <a:p>
            <a:r>
              <a:rPr lang="en-US" u="sng" smtClean="0">
                <a:solidFill>
                  <a:srgbClr val="000000"/>
                </a:solidFill>
                <a:latin typeface="Arial"/>
              </a:rPr>
              <a:t>9. J</a:t>
            </a:r>
            <a:r>
              <a:rPr lang="en-US" smtClean="0">
                <a:solidFill>
                  <a:srgbClr val="000000"/>
                </a:solidFill>
                <a:latin typeface="Arial"/>
              </a:rPr>
              <a:t>ournal </a:t>
            </a:r>
            <a:r>
              <a:rPr lang="en-US">
                <a:solidFill>
                  <a:srgbClr val="000000"/>
                </a:solidFill>
                <a:latin typeface="Arial"/>
              </a:rPr>
              <a:t>of Lipid </a:t>
            </a:r>
            <a:r>
              <a:rPr lang="en-US" smtClean="0">
                <a:solidFill>
                  <a:srgbClr val="000000"/>
                </a:solidFill>
                <a:latin typeface="Arial"/>
              </a:rPr>
              <a:t>Researcl: </a:t>
            </a:r>
            <a:r>
              <a:rPr lang="en-US" u="sng">
                <a:hlinkClick r:id="rId11"/>
              </a:rPr>
              <a:t>http://</a:t>
            </a:r>
            <a:r>
              <a:rPr lang="en-US" u="sng" smtClean="0">
                <a:hlinkClick r:id="rId11"/>
              </a:rPr>
              <a:t>www.jlr.org/papbyrecent.shtml</a:t>
            </a:r>
            <a:endParaRPr lang="en-US" u="sng" smtClean="0"/>
          </a:p>
          <a:p>
            <a:r>
              <a:rPr lang="en-US" u="sng" smtClean="0">
                <a:solidFill>
                  <a:srgbClr val="000000"/>
                </a:solidFill>
                <a:latin typeface="Arial"/>
              </a:rPr>
              <a:t>10. </a:t>
            </a:r>
            <a:r>
              <a:rPr lang="en-US">
                <a:solidFill>
                  <a:srgbClr val="000000"/>
                </a:solidFill>
                <a:latin typeface="Arial"/>
              </a:rPr>
              <a:t>Microbiology and </a:t>
            </a:r>
            <a:r>
              <a:rPr lang="en-US" smtClean="0">
                <a:solidFill>
                  <a:srgbClr val="000000"/>
                </a:solidFill>
                <a:latin typeface="Arial"/>
              </a:rPr>
              <a:t>Immunology: </a:t>
            </a:r>
            <a:r>
              <a:rPr lang="en-US" u="sng">
                <a:hlinkClick r:id="rId12"/>
              </a:rPr>
              <a:t>http://</a:t>
            </a:r>
            <a:r>
              <a:rPr lang="en-US" u="sng" smtClean="0">
                <a:hlinkClick r:id="rId12"/>
              </a:rPr>
              <a:t>www.jstage.jst.go.jp/browse/mandi</a:t>
            </a:r>
            <a:endParaRPr lang="en-US" u="sng" smtClean="0"/>
          </a:p>
          <a:p>
            <a:endParaRPr lang="en-US">
              <a:solidFill>
                <a:srgbClr val="000000"/>
              </a:solidFill>
              <a:latin typeface="Arial"/>
            </a:endParaRPr>
          </a:p>
          <a:p>
            <a:endParaRPr lang="en-US">
              <a:solidFill>
                <a:srgbClr val="000000"/>
              </a:solidFill>
              <a:latin typeface="Arial"/>
            </a:endParaRPr>
          </a:p>
          <a:p>
            <a:endParaRPr lang="en-US">
              <a:solidFill>
                <a:srgbClr val="000000"/>
              </a:solidFill>
              <a:latin typeface="Arial"/>
            </a:endParaRPr>
          </a:p>
          <a:p>
            <a:endParaRPr lang="en-US">
              <a:solidFill>
                <a:srgbClr val="000000"/>
              </a:solidFill>
              <a:latin typeface="Arial"/>
            </a:endParaRPr>
          </a:p>
          <a:p>
            <a:endParaRPr lang="en-US">
              <a:solidFill>
                <a:srgbClr val="000000"/>
              </a:solidFill>
              <a:latin typeface="Arial"/>
            </a:endParaRPr>
          </a:p>
          <a:p>
            <a:endParaRPr lang="en-US">
              <a:solidFill>
                <a:srgbClr val="000000"/>
              </a:solidFill>
              <a:latin typeface="Arial"/>
            </a:endParaRPr>
          </a:p>
          <a:p>
            <a:endParaRPr lang="en-US">
              <a:solidFill>
                <a:srgbClr val="000000"/>
              </a:solidFill>
              <a:latin typeface="Arial"/>
            </a:endParaRPr>
          </a:p>
          <a:p>
            <a:endParaRPr lang="en-US"/>
          </a:p>
        </p:txBody>
      </p:sp>
      <p:sp>
        <p:nvSpPr>
          <p:cNvPr id="12" name="Rectangle 4"/>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5"/>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6"/>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7"/>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8"/>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2" name="Rectangle 9"/>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4" name="Rectangle 10"/>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Rectangle 11"/>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Rectangle 12"/>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Rectangle 13"/>
          <p:cNvSpPr>
            <a:spLocks noChangeArrowheads="1"/>
          </p:cNvSpPr>
          <p:nvPr/>
        </p:nvSpPr>
        <p:spPr bwMode="auto">
          <a:xfrm>
            <a:off x="1714500" y="291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32" y="91329"/>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11194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95" y="409602"/>
            <a:ext cx="8331200" cy="585480"/>
          </a:xfrm>
        </p:spPr>
        <p:txBody>
          <a:bodyPr>
            <a:noAutofit/>
          </a:bodyPr>
          <a:lstStyle/>
          <a:p>
            <a:r>
              <a:rPr lang="en-AU" sz="3600" b="1" smtClean="0"/>
              <a:t/>
            </a:r>
            <a:br>
              <a:rPr lang="en-AU" sz="3600" b="1" smtClean="0"/>
            </a:br>
            <a:r>
              <a:rPr lang="en-AU" sz="3600" b="1" smtClean="0"/>
              <a:t>WEBSITE </a:t>
            </a:r>
            <a:r>
              <a:rPr lang="en-AU" sz="3600" b="1"/>
              <a:t>TÀI LIỆU SỐ THU PHÍ</a:t>
            </a:r>
            <a:r>
              <a:rPr lang="en-US" sz="3600" b="1"/>
              <a:t/>
            </a:r>
            <a:br>
              <a:rPr lang="en-US" sz="3600" b="1"/>
            </a:br>
            <a:endParaRPr lang="en-US" sz="3600"/>
          </a:p>
        </p:txBody>
      </p:sp>
      <p:sp>
        <p:nvSpPr>
          <p:cNvPr id="5" name="Content Placeholder 4"/>
          <p:cNvSpPr>
            <a:spLocks noGrp="1"/>
          </p:cNvSpPr>
          <p:nvPr>
            <p:ph idx="1"/>
          </p:nvPr>
        </p:nvSpPr>
        <p:spPr/>
        <p:txBody>
          <a:bodyPr/>
          <a:lstStyle/>
          <a:p>
            <a:pPr marL="0" indent="0">
              <a:buNone/>
            </a:pPr>
            <a:endParaRPr lang="en-US"/>
          </a:p>
        </p:txBody>
      </p:sp>
      <p:pic>
        <p:nvPicPr>
          <p:cNvPr id="6" name="Picture 5"/>
          <p:cNvPicPr>
            <a:picLocks noChangeAspect="1"/>
          </p:cNvPicPr>
          <p:nvPr/>
        </p:nvPicPr>
        <p:blipFill rotWithShape="1">
          <a:blip r:embed="rId2"/>
          <a:srcRect l="37262" t="26562" r="17276" b="18360"/>
          <a:stretch/>
        </p:blipFill>
        <p:spPr>
          <a:xfrm>
            <a:off x="486039" y="1539277"/>
            <a:ext cx="7474857" cy="46584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8" y="100729"/>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49867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804" y="332904"/>
            <a:ext cx="8331200" cy="727530"/>
          </a:xfrm>
        </p:spPr>
        <p:txBody>
          <a:bodyPr>
            <a:normAutofit/>
          </a:bodyPr>
          <a:lstStyle/>
          <a:p>
            <a:r>
              <a:rPr lang="en-US" sz="3600" b="1" smtClean="0"/>
              <a:t>Cơ sở dữ liệu ProQuest </a:t>
            </a:r>
            <a:endParaRPr lang="en-US" sz="3600" b="1"/>
          </a:p>
        </p:txBody>
      </p:sp>
      <p:sp>
        <p:nvSpPr>
          <p:cNvPr id="3" name="Content Placeholder 2"/>
          <p:cNvSpPr>
            <a:spLocks noGrp="1"/>
          </p:cNvSpPr>
          <p:nvPr>
            <p:ph idx="1"/>
          </p:nvPr>
        </p:nvSpPr>
        <p:spPr>
          <a:xfrm>
            <a:off x="444500" y="1409159"/>
            <a:ext cx="8299450" cy="4657903"/>
          </a:xfrm>
        </p:spPr>
        <p:txBody>
          <a:bodyPr>
            <a:normAutofit/>
          </a:bodyPr>
          <a:lstStyle/>
          <a:p>
            <a:r>
              <a:rPr lang="en-US" sz="2000"/>
              <a:t>Địa chỉ truy cập: </a:t>
            </a:r>
            <a:r>
              <a:rPr lang="en-US" sz="2000">
                <a:hlinkClick r:id="rId2"/>
              </a:rPr>
              <a:t>http://</a:t>
            </a:r>
            <a:r>
              <a:rPr lang="en-US" sz="2000" smtClean="0">
                <a:hlinkClick r:id="rId2"/>
              </a:rPr>
              <a:t>search.proquest.com/pqcentral/index</a:t>
            </a:r>
            <a:endParaRPr lang="en-US" sz="2000" smtClean="0"/>
          </a:p>
          <a:p>
            <a:endParaRPr lang="en-US" sz="2000"/>
          </a:p>
          <a:p>
            <a:endParaRPr lang="en-US" sz="2000"/>
          </a:p>
        </p:txBody>
      </p:sp>
      <p:pic>
        <p:nvPicPr>
          <p:cNvPr id="4" name="Picture 3"/>
          <p:cNvPicPr>
            <a:picLocks noChangeAspect="1"/>
          </p:cNvPicPr>
          <p:nvPr/>
        </p:nvPicPr>
        <p:blipFill rotWithShape="1">
          <a:blip r:embed="rId3"/>
          <a:srcRect l="805" t="3919" r="9618" b="12747"/>
          <a:stretch/>
        </p:blipFill>
        <p:spPr>
          <a:xfrm>
            <a:off x="918469" y="1843404"/>
            <a:ext cx="7825481" cy="422365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5" y="95057"/>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584958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468" y="190239"/>
            <a:ext cx="7408582" cy="1031874"/>
          </a:xfrm>
        </p:spPr>
        <p:txBody>
          <a:bodyPr>
            <a:normAutofit/>
          </a:bodyPr>
          <a:lstStyle/>
          <a:p>
            <a:r>
              <a:rPr lang="en-US" sz="3600" b="1"/>
              <a:t>Springer Link</a:t>
            </a:r>
            <a:endParaRPr lang="en-US" sz="3600"/>
          </a:p>
        </p:txBody>
      </p:sp>
      <p:sp>
        <p:nvSpPr>
          <p:cNvPr id="3" name="Content Placeholder 2"/>
          <p:cNvSpPr>
            <a:spLocks noGrp="1"/>
          </p:cNvSpPr>
          <p:nvPr>
            <p:ph idx="1"/>
          </p:nvPr>
        </p:nvSpPr>
        <p:spPr>
          <a:xfrm>
            <a:off x="444500" y="1391870"/>
            <a:ext cx="8299450" cy="4657903"/>
          </a:xfrm>
        </p:spPr>
        <p:txBody>
          <a:bodyPr/>
          <a:lstStyle/>
          <a:p>
            <a:r>
              <a:rPr lang="en-US"/>
              <a:t>Địa chỉ truy cấp</a:t>
            </a:r>
            <a:r>
              <a:rPr lang="en-US" smtClean="0"/>
              <a:t>: </a:t>
            </a:r>
            <a:r>
              <a:rPr lang="en-US" smtClean="0">
                <a:hlinkClick r:id="rId2"/>
              </a:rPr>
              <a:t>http</a:t>
            </a:r>
            <a:r>
              <a:rPr lang="en-US">
                <a:hlinkClick r:id="rId2"/>
              </a:rPr>
              <a:t>://link.springer.com</a:t>
            </a:r>
            <a:r>
              <a:rPr lang="en-US" smtClean="0">
                <a:hlinkClick r:id="rId2"/>
              </a:rPr>
              <a:t>/</a:t>
            </a:r>
            <a:endParaRPr lang="en-US" smtClean="0"/>
          </a:p>
          <a:p>
            <a:endParaRPr lang="en-US" smtClean="0"/>
          </a:p>
          <a:p>
            <a:pPr marL="0" indent="0">
              <a:buNone/>
            </a:pPr>
            <a:endParaRPr lang="en-US"/>
          </a:p>
        </p:txBody>
      </p:sp>
      <p:pic>
        <p:nvPicPr>
          <p:cNvPr id="4" name="Content Placeholder 3"/>
          <p:cNvPicPr>
            <a:picLocks noChangeAspect="1"/>
          </p:cNvPicPr>
          <p:nvPr/>
        </p:nvPicPr>
        <p:blipFill rotWithShape="1">
          <a:blip r:embed="rId3"/>
          <a:srcRect l="6458" t="3711" r="14353" b="10595"/>
          <a:stretch/>
        </p:blipFill>
        <p:spPr>
          <a:xfrm>
            <a:off x="2173568" y="2052307"/>
            <a:ext cx="6570382" cy="3997466"/>
          </a:xfrm>
          <a:prstGeom prst="rect">
            <a:avLst/>
          </a:prstGeom>
        </p:spPr>
      </p:pic>
      <p:pic>
        <p:nvPicPr>
          <p:cNvPr id="5" name="Picture 4"/>
          <p:cNvPicPr>
            <a:picLocks noChangeAspect="1"/>
          </p:cNvPicPr>
          <p:nvPr/>
        </p:nvPicPr>
        <p:blipFill>
          <a:blip r:embed="rId4"/>
          <a:stretch>
            <a:fillRect/>
          </a:stretch>
        </p:blipFill>
        <p:spPr>
          <a:xfrm>
            <a:off x="280164" y="1889820"/>
            <a:ext cx="2057740" cy="43453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80" y="104563"/>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92565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280" y="473469"/>
            <a:ext cx="8331200" cy="540196"/>
          </a:xfrm>
        </p:spPr>
        <p:txBody>
          <a:bodyPr>
            <a:noAutofit/>
          </a:bodyPr>
          <a:lstStyle/>
          <a:p>
            <a:r>
              <a:rPr lang="en-US" sz="3600" b="1" smtClean="0"/>
              <a:t>Cơ sở dữ liệu ScienceDirect</a:t>
            </a:r>
            <a:endParaRPr lang="en-US" sz="3600" b="1"/>
          </a:p>
        </p:txBody>
      </p:sp>
      <p:sp>
        <p:nvSpPr>
          <p:cNvPr id="3" name="Content Placeholder 2"/>
          <p:cNvSpPr>
            <a:spLocks noGrp="1"/>
          </p:cNvSpPr>
          <p:nvPr>
            <p:ph idx="1"/>
          </p:nvPr>
        </p:nvSpPr>
        <p:spPr>
          <a:xfrm>
            <a:off x="422462" y="1391870"/>
            <a:ext cx="8299450" cy="4657903"/>
          </a:xfrm>
        </p:spPr>
        <p:txBody>
          <a:bodyPr/>
          <a:lstStyle/>
          <a:p>
            <a:r>
              <a:rPr lang="en-US" sz="2000" smtClean="0"/>
              <a:t>Địa chỉ truy cập: </a:t>
            </a:r>
            <a:r>
              <a:rPr lang="en-US" sz="2000" u="sng" smtClean="0">
                <a:hlinkClick r:id="rId2"/>
              </a:rPr>
              <a:t>www.sciencedirect.com</a:t>
            </a:r>
            <a:endParaRPr lang="en-US" sz="2000" u="sng" smtClean="0"/>
          </a:p>
          <a:p>
            <a:endParaRPr lang="en-US"/>
          </a:p>
        </p:txBody>
      </p:sp>
      <p:pic>
        <p:nvPicPr>
          <p:cNvPr id="4" name="Picture 3"/>
          <p:cNvPicPr>
            <a:picLocks noChangeAspect="1"/>
          </p:cNvPicPr>
          <p:nvPr/>
        </p:nvPicPr>
        <p:blipFill rotWithShape="1">
          <a:blip r:embed="rId3"/>
          <a:srcRect l="2045" t="4044" r="14344" b="10294"/>
          <a:stretch/>
        </p:blipFill>
        <p:spPr>
          <a:xfrm>
            <a:off x="1760846" y="1801908"/>
            <a:ext cx="6814240" cy="4476466"/>
          </a:xfrm>
          <a:prstGeom prst="rect">
            <a:avLst/>
          </a:prstGeom>
        </p:spPr>
      </p:pic>
      <p:sp>
        <p:nvSpPr>
          <p:cNvPr id="5" name="TextBox 4"/>
          <p:cNvSpPr txBox="1"/>
          <p:nvPr/>
        </p:nvSpPr>
        <p:spPr>
          <a:xfrm>
            <a:off x="422462" y="2428159"/>
            <a:ext cx="1110503" cy="2862322"/>
          </a:xfrm>
          <a:prstGeom prst="rect">
            <a:avLst/>
          </a:prstGeom>
          <a:noFill/>
        </p:spPr>
        <p:txBody>
          <a:bodyPr wrap="square" rtlCol="0">
            <a:spAutoFit/>
          </a:bodyPr>
          <a:lstStyle/>
          <a:p>
            <a:r>
              <a:rPr lang="en-US"/>
              <a:t>ScienceDirect là cơ sở dữ liệu KH&amp;CN hàng đầu thế giới của Tập đoàn xuất bản Elsevier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55" y="141955"/>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46595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83" y="230496"/>
            <a:ext cx="7713382" cy="1031874"/>
          </a:xfrm>
        </p:spPr>
        <p:txBody>
          <a:bodyPr>
            <a:normAutofit/>
          </a:bodyPr>
          <a:lstStyle/>
          <a:p>
            <a:r>
              <a:rPr lang="en-US" sz="2800" b="1" smtClean="0"/>
              <a:t>Tài liệu số của Bộ Khoa học và Công nghệ</a:t>
            </a:r>
            <a:endParaRPr lang="en-US" sz="2800" b="1"/>
          </a:p>
        </p:txBody>
      </p:sp>
      <p:sp>
        <p:nvSpPr>
          <p:cNvPr id="6" name="Content Placeholder 5"/>
          <p:cNvSpPr>
            <a:spLocks noGrp="1"/>
          </p:cNvSpPr>
          <p:nvPr>
            <p:ph idx="1"/>
          </p:nvPr>
        </p:nvSpPr>
        <p:spPr>
          <a:xfrm>
            <a:off x="0" y="1502336"/>
            <a:ext cx="8299450" cy="4657903"/>
          </a:xfrm>
        </p:spPr>
        <p:txBody>
          <a:bodyPr/>
          <a:lstStyle/>
          <a:p>
            <a:r>
              <a:rPr lang="en-US" sz="2000"/>
              <a:t>Địa chỉ truy cập: </a:t>
            </a:r>
            <a:r>
              <a:rPr lang="en-US" sz="2000">
                <a:hlinkClick r:id="rId2"/>
              </a:rPr>
              <a:t>http://</a:t>
            </a:r>
            <a:r>
              <a:rPr lang="en-US" sz="2000" smtClean="0">
                <a:hlinkClick r:id="rId2"/>
              </a:rPr>
              <a:t>lhtv.vista.vn/login.aspx</a:t>
            </a:r>
            <a:endParaRPr lang="en-US" sz="2000" smtClean="0"/>
          </a:p>
          <a:p>
            <a:endParaRPr lang="en-US"/>
          </a:p>
        </p:txBody>
      </p:sp>
      <p:pic>
        <p:nvPicPr>
          <p:cNvPr id="7" name="Picture 6"/>
          <p:cNvPicPr>
            <a:picLocks noChangeAspect="1"/>
          </p:cNvPicPr>
          <p:nvPr/>
        </p:nvPicPr>
        <p:blipFill rotWithShape="1">
          <a:blip r:embed="rId3"/>
          <a:srcRect l="805" t="3309" r="29123" b="25368"/>
          <a:stretch/>
        </p:blipFill>
        <p:spPr>
          <a:xfrm>
            <a:off x="833709" y="1981939"/>
            <a:ext cx="7465741" cy="42724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1" y="64139"/>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8855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 VIP </a:t>
            </a:r>
            <a:r>
              <a:rPr lang="en-US" dirty="0" smtClean="0"/>
              <a:t>(</a:t>
            </a:r>
            <a:r>
              <a:rPr lang="en-US" dirty="0" err="1" smtClean="0"/>
              <a:t>cqvip</a:t>
            </a:r>
            <a:r>
              <a:rPr lang="en-US" dirty="0" smtClean="0"/>
              <a:t>)</a:t>
            </a:r>
            <a:endParaRPr lang="en-US" dirty="0"/>
          </a:p>
        </p:txBody>
      </p:sp>
      <p:sp>
        <p:nvSpPr>
          <p:cNvPr id="3" name="Content Placeholder 2"/>
          <p:cNvSpPr>
            <a:spLocks noGrp="1"/>
          </p:cNvSpPr>
          <p:nvPr>
            <p:ph idx="1"/>
          </p:nvPr>
        </p:nvSpPr>
        <p:spPr>
          <a:xfrm>
            <a:off x="426212" y="1338620"/>
            <a:ext cx="8299450" cy="4657903"/>
          </a:xfrm>
        </p:spPr>
        <p:txBody>
          <a:bodyPr/>
          <a:lstStyle/>
          <a:p>
            <a:r>
              <a:rPr lang="en-US" dirty="0" err="1" smtClean="0"/>
              <a:t>Địa</a:t>
            </a:r>
            <a:r>
              <a:rPr lang="en-US" dirty="0" smtClean="0"/>
              <a:t> </a:t>
            </a:r>
            <a:r>
              <a:rPr lang="en-US" dirty="0" err="1" smtClean="0"/>
              <a:t>chỉ</a:t>
            </a:r>
            <a:r>
              <a:rPr lang="en-US" dirty="0" smtClean="0"/>
              <a:t> </a:t>
            </a:r>
            <a:r>
              <a:rPr lang="en-US" dirty="0" err="1" smtClean="0"/>
              <a:t>truy</a:t>
            </a:r>
            <a:r>
              <a:rPr lang="en-US" dirty="0" smtClean="0"/>
              <a:t> </a:t>
            </a:r>
            <a:r>
              <a:rPr lang="en-US" dirty="0" err="1" smtClean="0"/>
              <a:t>cập</a:t>
            </a:r>
            <a:r>
              <a:rPr lang="en-US" dirty="0"/>
              <a:t>: </a:t>
            </a:r>
            <a:r>
              <a:rPr lang="en-US" dirty="0">
                <a:hlinkClick r:id="rId2"/>
              </a:rPr>
              <a:t>http://lib.cqvip.com</a:t>
            </a:r>
            <a:r>
              <a:rPr lang="en-US" dirty="0" smtClean="0">
                <a:hlinkClick r:id="rId2"/>
              </a:rPr>
              <a:t>/</a:t>
            </a:r>
            <a:endParaRPr lang="en-US" dirty="0" smtClean="0"/>
          </a:p>
          <a:p>
            <a:r>
              <a:rPr lang="en-US" dirty="0" smtClean="0"/>
              <a:t> </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50" r="1750" b="4000"/>
          <a:stretch/>
        </p:blipFill>
        <p:spPr bwMode="auto">
          <a:xfrm>
            <a:off x="2181652" y="1813618"/>
            <a:ext cx="6523436" cy="456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603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453" y="431340"/>
            <a:ext cx="7260665" cy="682066"/>
          </a:xfrm>
        </p:spPr>
        <p:txBody>
          <a:bodyPr>
            <a:normAutofit/>
          </a:bodyPr>
          <a:lstStyle/>
          <a:p>
            <a:r>
              <a:rPr lang="en-US" sz="2800" b="1" smtClean="0"/>
              <a:t>Cơ sở dữ liệu mua quyền truy cập</a:t>
            </a:r>
            <a:endParaRPr lang="en-US" sz="2800" b="1"/>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4655" t="37039" r="30776" b="17831"/>
          <a:stretch/>
        </p:blipFill>
        <p:spPr>
          <a:xfrm>
            <a:off x="573553" y="1925639"/>
            <a:ext cx="8357847" cy="3886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1" y="83476"/>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56821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76" y="188074"/>
            <a:ext cx="8331200" cy="1031874"/>
          </a:xfrm>
        </p:spPr>
        <p:txBody>
          <a:bodyPr>
            <a:normAutofit/>
          </a:bodyPr>
          <a:lstStyle/>
          <a:p>
            <a:r>
              <a:rPr lang="en-US" sz="3600" b="1" smtClean="0"/>
              <a:t>Tổng hợp các Thư viện Việt Nam</a:t>
            </a:r>
            <a:endParaRPr lang="en-US" sz="3600" b="1"/>
          </a:p>
        </p:txBody>
      </p:sp>
      <p:sp>
        <p:nvSpPr>
          <p:cNvPr id="4" name="Rectangle 1"/>
          <p:cNvSpPr>
            <a:spLocks noGrp="1" noChangeArrowheads="1"/>
          </p:cNvSpPr>
          <p:nvPr>
            <p:ph idx="1"/>
          </p:nvPr>
        </p:nvSpPr>
        <p:spPr bwMode="auto">
          <a:xfrm>
            <a:off x="444499" y="1582836"/>
            <a:ext cx="8452971" cy="414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0" numCol="1" anchor="ctr" anchorCtr="0" compatLnSpc="1">
            <a:prstTxWarp prst="textNoShape">
              <a:avLst/>
            </a:prstTxWarp>
            <a:spAutoFit/>
          </a:bodyPr>
          <a:lstStyle>
            <a:lvl1pPr indent="228600"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en-US" sz="1400" b="1">
                <a:latin typeface="Times New Roman" panose="02020603050405020304" pitchFamily="18" charset="0"/>
                <a:ea typeface="Calibri" panose="020F0502020204030204" pitchFamily="34" charset="0"/>
                <a:cs typeface="Times New Roman" panose="02020603050405020304" pitchFamily="18" charset="0"/>
              </a:rPr>
              <a:t>1</a:t>
            </a:r>
            <a:r>
              <a:rPr kumimoji="0" lang="en-US"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Thư viện Quốc gia Việt Nam</a:t>
            </a:r>
            <a:endParaRPr kumimoji="0" lang="en-US" sz="1400" b="0" i="0" u="none" strike="noStrike" cap="none" normalizeH="0" baseline="0" smtClean="0">
              <a:ln>
                <a:noFill/>
              </a:ln>
              <a:solidFill>
                <a:schemeClr val="tx1"/>
              </a:solidFill>
              <a:effectLst/>
            </a:endParaRPr>
          </a:p>
          <a:p>
            <a:pPr indent="0">
              <a:buNone/>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lang="en-US" sz="1400" u="sng">
                <a:hlinkClick r:id="rId2"/>
              </a:rPr>
              <a:t>http://nlv.gov.vn</a:t>
            </a:r>
            <a:r>
              <a:rPr lang="en-US" sz="1400" u="sng" smtClean="0">
                <a:hlinkClick r:id="rId2"/>
              </a:rPr>
              <a:t>/</a:t>
            </a:r>
            <a:endParaRPr lang="en-US" sz="1400" u="sng" smtClean="0"/>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en-US"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Tạp chí khoa học Việt Nam Trực tuyến - Vietnam Journals Online</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sv-SE" sz="14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hlinkClick r:id="rId3"/>
              </a:rPr>
              <a:t>http://www.vjol.info/</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sv-SE" sz="1400" b="1">
                <a:latin typeface="Times New Roman" panose="02020603050405020304" pitchFamily="18" charset="0"/>
                <a:ea typeface="Calibri" panose="020F0502020204030204" pitchFamily="34" charset="0"/>
                <a:cs typeface="Times New Roman" panose="02020603050405020304" pitchFamily="18" charset="0"/>
              </a:rPr>
              <a:t>3</a:t>
            </a:r>
            <a:r>
              <a:rPr kumimoji="0" lang="sv-SE"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Trung tâm Thông tin – Thư viện Đại học Quốc gia Hà Nội</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sv-SE" sz="14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hlinkClick r:id="rId4"/>
              </a:rPr>
              <a:t>www.lic.vnu.edu.vn/</a:t>
            </a:r>
            <a:endParaRPr kumimoji="0" lang="sv-SE" sz="1400" b="1"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algn="just">
              <a:lnSpc>
                <a:spcPct val="100000"/>
              </a:lnSpc>
              <a:buNone/>
            </a:pPr>
            <a:r>
              <a:rPr lang="sv-SE" sz="1400" b="1" bmk="_Toc423592681">
                <a:latin typeface="Times New Roman" panose="02020603050405020304" pitchFamily="18" charset="0"/>
                <a:ea typeface="Calibri" panose="020F0502020204030204" pitchFamily="34" charset="0"/>
                <a:cs typeface="Times New Roman" panose="02020603050405020304" pitchFamily="18" charset="0"/>
              </a:rPr>
              <a:t>4</a:t>
            </a:r>
            <a:r>
              <a:rPr lang="sv-SE" sz="1400" b="1" smtClean="0" bmk="_Toc423592681">
                <a:latin typeface="Times New Roman" panose="02020603050405020304" pitchFamily="18" charset="0"/>
                <a:ea typeface="Calibri" panose="020F0502020204030204" pitchFamily="34" charset="0"/>
                <a:cs typeface="Times New Roman" panose="02020603050405020304" pitchFamily="18" charset="0"/>
              </a:rPr>
              <a:t>. Thư viện Trung tâm ĐHQG TP.HCM</a:t>
            </a:r>
          </a:p>
          <a:p>
            <a:pPr marL="0" algn="just">
              <a:lnSpc>
                <a:spcPct val="100000"/>
              </a:lnSpc>
              <a:buNone/>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www.vnulib.edu.vn/</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sv-SE" sz="1400" b="1">
                <a:latin typeface="Times New Roman" panose="02020603050405020304" pitchFamily="18" charset="0"/>
                <a:ea typeface="Calibri" panose="020F0502020204030204" pitchFamily="34" charset="0"/>
                <a:cs typeface="Times New Roman" panose="02020603050405020304" pitchFamily="18" charset="0"/>
              </a:rPr>
              <a:t>5</a:t>
            </a:r>
            <a:r>
              <a:rPr kumimoji="0" lang="sv-SE"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Trung tâm học liệu Đại học Thái Nguyên</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www.lrc.tnu.edu.vn/</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en-US" sz="1400" b="1" smtClean="0">
                <a:latin typeface="Times New Roman" panose="02020603050405020304" pitchFamily="18" charset="0"/>
                <a:ea typeface="Calibri" panose="020F0502020204030204" pitchFamily="34" charset="0"/>
                <a:cs typeface="Times New Roman" panose="02020603050405020304" pitchFamily="18" charset="0"/>
              </a:rPr>
              <a:t>6</a:t>
            </a:r>
            <a:r>
              <a:rPr kumimoji="0" lang="vi-VN"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Trung tâm học liệu Đại học Huế</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www.lrc-hueuni.edu.vn/</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en-US" sz="1400" b="1" smtClean="0">
                <a:latin typeface="Times New Roman" panose="02020603050405020304" pitchFamily="18" charset="0"/>
                <a:ea typeface="Calibri" panose="020F0502020204030204" pitchFamily="34" charset="0"/>
                <a:cs typeface="Times New Roman" panose="02020603050405020304" pitchFamily="18" charset="0"/>
              </a:rPr>
              <a:t>7</a:t>
            </a:r>
            <a:r>
              <a:rPr kumimoji="0" lang="vi-VN"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Trung tâm học liệu Đại học Đà Nẵng</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8"/>
              </a:rPr>
              <a:t>www.lirc.udn.vn</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en-US" sz="1400" b="1" smtClean="0">
                <a:latin typeface="Times New Roman" panose="02020603050405020304" pitchFamily="18" charset="0"/>
                <a:ea typeface="Calibri" panose="020F0502020204030204" pitchFamily="34" charset="0"/>
                <a:cs typeface="Times New Roman" panose="02020603050405020304" pitchFamily="18" charset="0"/>
              </a:rPr>
              <a:t>8</a:t>
            </a:r>
            <a:r>
              <a:rPr kumimoji="0" lang="vi-VN"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Trung tâm học liệu Đại học Cần Thơ</a:t>
            </a:r>
            <a:endParaRPr kumimoji="0" lang="en-US" sz="1400" b="0" i="0" u="none" strike="noStrike" cap="none" normalizeH="0" baseline="0" smtClean="0">
              <a:ln>
                <a:noFill/>
              </a:ln>
              <a:solidFill>
                <a:schemeClr val="tx1"/>
              </a:solidFill>
              <a:effectLst/>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kumimoji="0" lang="vi-VN"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9"/>
              </a:rPr>
              <a:t>www.lrc.ctu.edu.vn/</a:t>
            </a:r>
            <a:endParaRPr kumimoji="0" 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lang="en-US" sz="1400" b="1">
                <a:latin typeface="Times New Roman" panose="02020603050405020304" pitchFamily="18" charset="0"/>
                <a:ea typeface="Calibri" panose="020F0502020204030204" pitchFamily="34" charset="0"/>
                <a:cs typeface="Times New Roman" panose="02020603050405020304" pitchFamily="18" charset="0"/>
              </a:rPr>
              <a:t>9</a:t>
            </a:r>
            <a:r>
              <a:rPr kumimoji="0" lang="sv-SE"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Thư viện Tạ Quang Bửu – Trường Đại học Bách khoa Hà Nội</a:t>
            </a:r>
          </a:p>
          <a:p>
            <a:pPr marL="0" algn="just">
              <a:lnSpc>
                <a:spcPct val="100000"/>
              </a:lnSpc>
              <a:buNone/>
            </a:pPr>
            <a:r>
              <a:rPr kumimoji="0" lang="sv-SE"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Địa chỉ website: </a:t>
            </a:r>
            <a:r>
              <a:rPr lang="en-US" sz="1400" u="sng">
                <a:hlinkClick r:id="rId10"/>
              </a:rPr>
              <a:t>http://library.hust.edu.vn/</a:t>
            </a:r>
            <a:endParaRPr lang="en-US" sz="1400"/>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vi-VN" sz="1400" b="0" i="0" u="none" strike="noStrike" cap="none" normalizeH="0" baseline="0" smtClean="0">
              <a:ln>
                <a:noFill/>
              </a:ln>
              <a:solidFill>
                <a:schemeClr val="tx1"/>
              </a:solidFill>
              <a:effectLst/>
            </a:endParaRPr>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502" y="102398"/>
            <a:ext cx="1203225" cy="1203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631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 y="0"/>
            <a:ext cx="9140932" cy="6858000"/>
          </a:xfrm>
          <a:prstGeom prst="rect">
            <a:avLst/>
          </a:prstGeom>
        </p:spPr>
      </p:pic>
      <p:sp>
        <p:nvSpPr>
          <p:cNvPr id="2" name="Title 1"/>
          <p:cNvSpPr>
            <a:spLocks noGrp="1"/>
          </p:cNvSpPr>
          <p:nvPr>
            <p:ph type="ctrTitle"/>
          </p:nvPr>
        </p:nvSpPr>
        <p:spPr>
          <a:xfrm>
            <a:off x="-154547" y="3042030"/>
            <a:ext cx="9453093" cy="913682"/>
          </a:xfrm>
        </p:spPr>
        <p:txBody>
          <a:bodyPr>
            <a:normAutofit/>
          </a:bodyPr>
          <a:lstStyle/>
          <a:p>
            <a:r>
              <a:rPr lang="en-AU" sz="4400" b="1" smtClean="0">
                <a:solidFill>
                  <a:schemeClr val="bg1"/>
                </a:solidFill>
                <a:latin typeface="Arial" panose="020B0604020202020204" pitchFamily="34" charset="0"/>
                <a:cs typeface="Arial" panose="020B0604020202020204" pitchFamily="34" charset="0"/>
              </a:rPr>
              <a:t>Trân trọng cảm ơn !</a:t>
            </a:r>
            <a:endParaRPr lang="en-US" sz="4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922" y="368164"/>
            <a:ext cx="1761641" cy="17616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8680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WEBSITE </a:t>
            </a:r>
            <a:r>
              <a:rPr lang="en-US" smtClean="0"/>
              <a:t>: WANFANGDATA</a:t>
            </a:r>
            <a:endParaRPr lang="en-US" dirty="0"/>
          </a:p>
        </p:txBody>
      </p:sp>
      <p:sp>
        <p:nvSpPr>
          <p:cNvPr id="3" name="Content Placeholder 2"/>
          <p:cNvSpPr>
            <a:spLocks noGrp="1"/>
          </p:cNvSpPr>
          <p:nvPr>
            <p:ph idx="1"/>
          </p:nvPr>
        </p:nvSpPr>
        <p:spPr>
          <a:xfrm>
            <a:off x="128016" y="1375196"/>
            <a:ext cx="9217152" cy="4657903"/>
          </a:xfrm>
        </p:spPr>
        <p:txBody>
          <a:bodyPr/>
          <a:lstStyle/>
          <a:p>
            <a:r>
              <a:rPr lang="en-US" dirty="0" err="1" smtClean="0"/>
              <a:t>Địa</a:t>
            </a:r>
            <a:r>
              <a:rPr lang="en-US" dirty="0" smtClean="0"/>
              <a:t> </a:t>
            </a:r>
            <a:r>
              <a:rPr lang="en-US" dirty="0" err="1" smtClean="0"/>
              <a:t>chỉ</a:t>
            </a:r>
            <a:r>
              <a:rPr lang="en-US" dirty="0" smtClean="0"/>
              <a:t> </a:t>
            </a:r>
            <a:r>
              <a:rPr lang="en-US" dirty="0" err="1" smtClean="0"/>
              <a:t>truy</a:t>
            </a:r>
            <a:r>
              <a:rPr lang="en-US" dirty="0" smtClean="0"/>
              <a:t> </a:t>
            </a:r>
            <a:r>
              <a:rPr lang="en-US" dirty="0" err="1" smtClean="0"/>
              <a:t>cập</a:t>
            </a:r>
            <a:r>
              <a:rPr lang="en-US" dirty="0"/>
              <a:t>: </a:t>
            </a:r>
            <a:r>
              <a:rPr lang="en-US" sz="2400" dirty="0">
                <a:hlinkClick r:id="rId2"/>
              </a:rPr>
              <a:t>http://</a:t>
            </a:r>
            <a:r>
              <a:rPr lang="en-US" sz="2400" dirty="0" smtClean="0">
                <a:hlinkClick r:id="rId2"/>
              </a:rPr>
              <a:t>g.wanfangdata.com.cn/index.html</a:t>
            </a:r>
            <a:endParaRPr lang="en-US" sz="2400" dirty="0" smtClean="0"/>
          </a:p>
          <a:p>
            <a:endParaRPr lang="en-US" sz="24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 r="1563" b="6250"/>
          <a:stretch/>
        </p:blipFill>
        <p:spPr bwMode="auto">
          <a:xfrm>
            <a:off x="1883664" y="1948978"/>
            <a:ext cx="6583680" cy="445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0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724" y="317442"/>
            <a:ext cx="7215841" cy="766667"/>
          </a:xfrm>
        </p:spPr>
        <p:txBody>
          <a:bodyPr>
            <a:normAutofit/>
          </a:bodyPr>
          <a:lstStyle/>
          <a:p>
            <a:r>
              <a:rPr lang="en-US" sz="3600" b="1" smtClean="0"/>
              <a:t>Cơ</a:t>
            </a:r>
            <a:r>
              <a:rPr lang="en-US" sz="3600" b="1" dirty="0" smtClean="0"/>
              <a:t> </a:t>
            </a:r>
            <a:r>
              <a:rPr lang="en-US" sz="3600" b="1" dirty="0" err="1" smtClean="0"/>
              <a:t>sở</a:t>
            </a:r>
            <a:r>
              <a:rPr lang="en-US" sz="3600" b="1" dirty="0" smtClean="0"/>
              <a:t> </a:t>
            </a:r>
            <a:r>
              <a:rPr lang="en-US" sz="3600" b="1" dirty="0" err="1" smtClean="0"/>
              <a:t>dữ</a:t>
            </a:r>
            <a:r>
              <a:rPr lang="en-US" sz="3600" b="1" dirty="0" smtClean="0"/>
              <a:t> </a:t>
            </a:r>
            <a:r>
              <a:rPr lang="en-US" sz="3600" b="1" dirty="0" err="1" smtClean="0"/>
              <a:t>liệu</a:t>
            </a:r>
            <a:r>
              <a:rPr lang="en-US" sz="3600" b="1" dirty="0" smtClean="0"/>
              <a:t> </a:t>
            </a:r>
            <a:r>
              <a:rPr lang="en-US" sz="3600" b="1" dirty="0" err="1" smtClean="0"/>
              <a:t>số</a:t>
            </a:r>
            <a:r>
              <a:rPr lang="en-US" sz="3600" b="1" dirty="0" smtClean="0"/>
              <a:t> </a:t>
            </a:r>
            <a:r>
              <a:rPr lang="en-US" sz="3600" b="1" dirty="0" err="1" smtClean="0"/>
              <a:t>Englishlibrary</a:t>
            </a:r>
            <a:endParaRPr lang="en-US" sz="3600" b="1" dirty="0"/>
          </a:p>
        </p:txBody>
      </p:sp>
      <p:sp>
        <p:nvSpPr>
          <p:cNvPr id="3" name="Content Placeholder 2"/>
          <p:cNvSpPr>
            <a:spLocks noGrp="1"/>
          </p:cNvSpPr>
          <p:nvPr>
            <p:ph idx="1"/>
          </p:nvPr>
        </p:nvSpPr>
        <p:spPr>
          <a:xfrm>
            <a:off x="444500" y="1318619"/>
            <a:ext cx="8299450" cy="4657903"/>
          </a:xfrm>
        </p:spPr>
        <p:txBody>
          <a:bodyPr/>
          <a:lstStyle/>
          <a:p>
            <a:r>
              <a:rPr lang="en-US" dirty="0" err="1" smtClean="0"/>
              <a:t>Đại</a:t>
            </a:r>
            <a:r>
              <a:rPr lang="en-US" dirty="0" smtClean="0"/>
              <a:t> </a:t>
            </a:r>
            <a:r>
              <a:rPr lang="en-US" dirty="0" err="1" smtClean="0"/>
              <a:t>chỉ</a:t>
            </a:r>
            <a:r>
              <a:rPr lang="en-US" dirty="0" smtClean="0"/>
              <a:t> </a:t>
            </a:r>
            <a:r>
              <a:rPr lang="en-US" dirty="0" err="1" smtClean="0"/>
              <a:t>truy</a:t>
            </a:r>
            <a:r>
              <a:rPr lang="en-US" dirty="0" smtClean="0"/>
              <a:t> </a:t>
            </a:r>
            <a:r>
              <a:rPr lang="en-US" dirty="0" err="1" smtClean="0"/>
              <a:t>cập</a:t>
            </a:r>
            <a:r>
              <a:rPr lang="en-US" dirty="0" smtClean="0"/>
              <a:t>: </a:t>
            </a:r>
            <a:r>
              <a:rPr lang="en-US" dirty="0" smtClean="0">
                <a:hlinkClick r:id="rId2"/>
              </a:rPr>
              <a:t>https</a:t>
            </a:r>
            <a:r>
              <a:rPr lang="en-US" dirty="0">
                <a:hlinkClick r:id="rId2"/>
              </a:rPr>
              <a:t>://</a:t>
            </a:r>
            <a:r>
              <a:rPr lang="en-US" dirty="0" smtClean="0">
                <a:hlinkClick r:id="rId2"/>
              </a:rPr>
              <a:t>vk.com/englishlibrary</a:t>
            </a:r>
            <a:endParaRPr lang="en-US" dirty="0" smtClean="0"/>
          </a:p>
          <a:p>
            <a:endParaRPr lang="en-US" dirty="0"/>
          </a:p>
        </p:txBody>
      </p:sp>
      <p:pic>
        <p:nvPicPr>
          <p:cNvPr id="4" name="Picture 3"/>
          <p:cNvPicPr>
            <a:picLocks noChangeAspect="1"/>
          </p:cNvPicPr>
          <p:nvPr/>
        </p:nvPicPr>
        <p:blipFill rotWithShape="1">
          <a:blip r:embed="rId3"/>
          <a:srcRect l="7110" t="4228" r="14758" b="4964"/>
          <a:stretch/>
        </p:blipFill>
        <p:spPr>
          <a:xfrm>
            <a:off x="1020341" y="1840460"/>
            <a:ext cx="7063117" cy="44031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8" y="82934"/>
            <a:ext cx="1235685" cy="12356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4453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448" y="274321"/>
            <a:ext cx="7699248" cy="1353312"/>
          </a:xfrm>
        </p:spPr>
        <p:txBody>
          <a:bodyPr>
            <a:noAutofit/>
          </a:bodyPr>
          <a:lstStyle/>
          <a:p>
            <a:r>
              <a:rPr lang="en-US" sz="3200" b="1" dirty="0" err="1"/>
              <a:t>Cơ</a:t>
            </a:r>
            <a:r>
              <a:rPr lang="en-US" sz="3200" b="1" dirty="0"/>
              <a:t> </a:t>
            </a:r>
            <a:r>
              <a:rPr lang="en-US" sz="3200" b="1" dirty="0" err="1"/>
              <a:t>sở</a:t>
            </a:r>
            <a:r>
              <a:rPr lang="en-US" sz="3200" b="1" dirty="0"/>
              <a:t> </a:t>
            </a:r>
            <a:r>
              <a:rPr lang="en-US" sz="3200" b="1" dirty="0" err="1"/>
              <a:t>dữ</a:t>
            </a:r>
            <a:r>
              <a:rPr lang="en-US" sz="3200" b="1" dirty="0"/>
              <a:t> </a:t>
            </a:r>
            <a:r>
              <a:rPr lang="en-US" sz="3200" b="1" dirty="0" err="1"/>
              <a:t>liệu</a:t>
            </a:r>
            <a:r>
              <a:rPr lang="en-US" sz="3200" b="1" dirty="0"/>
              <a:t> </a:t>
            </a:r>
            <a:r>
              <a:rPr lang="en-US" sz="3200" b="1" dirty="0" err="1"/>
              <a:t>luận</a:t>
            </a:r>
            <a:r>
              <a:rPr lang="en-US" sz="3200" b="1" dirty="0"/>
              <a:t> </a:t>
            </a:r>
            <a:r>
              <a:rPr lang="en-US" sz="3200" b="1" dirty="0" err="1"/>
              <a:t>án</a:t>
            </a:r>
            <a:r>
              <a:rPr lang="en-US" sz="3200" b="1" dirty="0"/>
              <a:t> </a:t>
            </a:r>
            <a:r>
              <a:rPr lang="en-US" sz="3200" b="1" dirty="0" err="1"/>
              <a:t>luận</a:t>
            </a:r>
            <a:r>
              <a:rPr lang="en-US" sz="3200" b="1" dirty="0"/>
              <a:t> </a:t>
            </a:r>
            <a:r>
              <a:rPr lang="en-US" sz="3200" b="1" dirty="0" err="1"/>
              <a:t>văn</a:t>
            </a:r>
            <a:r>
              <a:rPr lang="en-US" sz="3200" b="1" dirty="0"/>
              <a:t> </a:t>
            </a:r>
            <a:r>
              <a:rPr lang="en-US" sz="3200" b="1" dirty="0" err="1"/>
              <a:t>nước</a:t>
            </a:r>
            <a:r>
              <a:rPr lang="en-US" sz="3200" b="1" dirty="0"/>
              <a:t> </a:t>
            </a:r>
            <a:r>
              <a:rPr lang="en-US" sz="3200" b="1" dirty="0" err="1"/>
              <a:t>Ú</a:t>
            </a:r>
            <a:r>
              <a:rPr lang="en-US" sz="3200" b="1" dirty="0" err="1" smtClean="0"/>
              <a:t>c</a:t>
            </a:r>
            <a:r>
              <a:rPr lang="en-US" sz="3200" b="1" dirty="0" smtClean="0"/>
              <a:t> </a:t>
            </a:r>
            <a:r>
              <a:rPr lang="en-US" sz="3200" b="1" dirty="0"/>
              <a:t>do </a:t>
            </a:r>
            <a:r>
              <a:rPr lang="en-US" sz="3200" b="1" dirty="0" err="1"/>
              <a:t>hội</a:t>
            </a:r>
            <a:r>
              <a:rPr lang="en-US" sz="3200" b="1" dirty="0"/>
              <a:t> </a:t>
            </a:r>
            <a:r>
              <a:rPr lang="en-US" sz="3200" b="1" dirty="0" err="1"/>
              <a:t>đồng</a:t>
            </a:r>
            <a:r>
              <a:rPr lang="en-US" sz="3200" b="1" dirty="0"/>
              <a:t> </a:t>
            </a:r>
            <a:r>
              <a:rPr lang="en-US" sz="3200" b="1" dirty="0" err="1"/>
              <a:t>cán</a:t>
            </a:r>
            <a:r>
              <a:rPr lang="en-US" sz="3200" b="1" dirty="0"/>
              <a:t> </a:t>
            </a:r>
            <a:r>
              <a:rPr lang="en-US" sz="3200" b="1" dirty="0" err="1"/>
              <a:t>bộ</a:t>
            </a:r>
            <a:r>
              <a:rPr lang="en-US" sz="3200" b="1" dirty="0"/>
              <a:t> </a:t>
            </a:r>
            <a:r>
              <a:rPr lang="en-US" sz="3200" b="1" dirty="0" err="1"/>
              <a:t>thư</a:t>
            </a:r>
            <a:r>
              <a:rPr lang="en-US" sz="3200" b="1" dirty="0"/>
              <a:t> </a:t>
            </a:r>
            <a:r>
              <a:rPr lang="en-US" sz="3200" b="1" dirty="0" err="1"/>
              <a:t>viện</a:t>
            </a:r>
            <a:r>
              <a:rPr lang="en-US" sz="3200" b="1" dirty="0"/>
              <a:t> </a:t>
            </a:r>
            <a:r>
              <a:rPr lang="en-US" sz="3200" b="1" dirty="0" err="1"/>
              <a:t>Đ</a:t>
            </a:r>
            <a:r>
              <a:rPr lang="en-US" sz="3200" b="1" dirty="0" err="1" smtClean="0"/>
              <a:t>ại</a:t>
            </a:r>
            <a:r>
              <a:rPr lang="en-US" sz="3200" b="1" dirty="0" smtClean="0"/>
              <a:t> </a:t>
            </a:r>
            <a:r>
              <a:rPr lang="en-US" sz="3200" b="1" dirty="0" err="1"/>
              <a:t>học</a:t>
            </a:r>
            <a:r>
              <a:rPr lang="en-US" sz="3200" b="1" dirty="0"/>
              <a:t> </a:t>
            </a:r>
            <a:r>
              <a:rPr lang="en-US" sz="3200" b="1" dirty="0" err="1"/>
              <a:t>Ú</a:t>
            </a:r>
            <a:r>
              <a:rPr lang="en-US" sz="3200" b="1" dirty="0" err="1" smtClean="0"/>
              <a:t>c</a:t>
            </a:r>
            <a:r>
              <a:rPr lang="en-US" sz="3200" b="1" dirty="0" smtClean="0"/>
              <a:t> </a:t>
            </a:r>
            <a:r>
              <a:rPr lang="en-US" sz="3200" b="1" dirty="0"/>
              <a:t>chia </a:t>
            </a:r>
            <a:r>
              <a:rPr lang="en-US" sz="3200" b="1" dirty="0" err="1"/>
              <a:t>sẻ</a:t>
            </a:r>
            <a:r>
              <a:rPr lang="en-US" sz="3200" b="1" dirty="0"/>
              <a:t/>
            </a:r>
            <a:br>
              <a:rPr lang="en-US" sz="3200" b="1" dirty="0"/>
            </a:br>
            <a:endParaRPr lang="en-US"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89" y="82935"/>
            <a:ext cx="1069210" cy="1069210"/>
          </a:xfrm>
          <a:prstGeom prst="rect">
            <a:avLst/>
          </a:prstGeom>
          <a:ln>
            <a:noFill/>
          </a:ln>
          <a:effectLst>
            <a:outerShdw blurRad="190500" algn="tl" rotWithShape="0">
              <a:srgbClr val="000000">
                <a:alpha val="70000"/>
              </a:srgbClr>
            </a:outerShdw>
          </a:effectLst>
        </p:spPr>
      </p:pic>
      <p:sp>
        <p:nvSpPr>
          <p:cNvPr id="6" name="Rectangle 5"/>
          <p:cNvSpPr/>
          <p:nvPr/>
        </p:nvSpPr>
        <p:spPr>
          <a:xfrm>
            <a:off x="365760" y="2496973"/>
            <a:ext cx="1298448" cy="2862322"/>
          </a:xfrm>
          <a:prstGeom prst="rect">
            <a:avLst/>
          </a:prstGeom>
        </p:spPr>
        <p:txBody>
          <a:bodyPr wrap="square">
            <a:spAutoFit/>
          </a:bodyPr>
          <a:lstStyle/>
          <a:p>
            <a:pPr algn="just"/>
            <a:r>
              <a:rPr lang="vi-VN" b="1" dirty="0"/>
              <a:t>Trove là  kho lưu trữ miễn phí tài liệu của Úc, bao gồm gần một triệu đề tài Úc.</a:t>
            </a:r>
            <a:endParaRPr lang="en-US" b="1" dirty="0"/>
          </a:p>
        </p:txBody>
      </p:sp>
      <p:sp>
        <p:nvSpPr>
          <p:cNvPr id="4" name="Rectangle 3"/>
          <p:cNvSpPr/>
          <p:nvPr/>
        </p:nvSpPr>
        <p:spPr>
          <a:xfrm>
            <a:off x="575294" y="1525672"/>
            <a:ext cx="8101584" cy="830997"/>
          </a:xfrm>
          <a:prstGeom prst="rect">
            <a:avLst/>
          </a:prstGeom>
        </p:spPr>
        <p:txBody>
          <a:bodyPr wrap="square">
            <a:spAutoFit/>
          </a:bodyPr>
          <a:lstStyle/>
          <a:p>
            <a:r>
              <a:rPr lang="en-US" sz="2400" b="1" dirty="0" err="1" smtClean="0"/>
              <a:t>Địa</a:t>
            </a:r>
            <a:r>
              <a:rPr lang="en-US" sz="2400" b="1" dirty="0" smtClean="0"/>
              <a:t> </a:t>
            </a:r>
            <a:r>
              <a:rPr lang="en-US" sz="2400" b="1" dirty="0" err="1" smtClean="0"/>
              <a:t>chỉ</a:t>
            </a:r>
            <a:r>
              <a:rPr lang="en-US" sz="2400" b="1" dirty="0" smtClean="0"/>
              <a:t> </a:t>
            </a:r>
            <a:r>
              <a:rPr lang="en-US" sz="2400" b="1" dirty="0" err="1" smtClean="0"/>
              <a:t>truy</a:t>
            </a:r>
            <a:r>
              <a:rPr lang="en-US" sz="2400" b="1" dirty="0" smtClean="0"/>
              <a:t> </a:t>
            </a:r>
            <a:r>
              <a:rPr lang="en-US" sz="2400" b="1" dirty="0" err="1" smtClean="0"/>
              <a:t>cập</a:t>
            </a:r>
            <a:r>
              <a:rPr lang="en-US" sz="2400" b="1" dirty="0" smtClean="0"/>
              <a:t>: </a:t>
            </a:r>
            <a:r>
              <a:rPr lang="en-US" sz="2400" dirty="0" smtClean="0"/>
              <a:t>http</a:t>
            </a:r>
            <a:r>
              <a:rPr lang="en-US" sz="2400" dirty="0"/>
              <a:t>://archive2010.caul.edu.au/caul-programs/australasian-digital-theses/finding-theses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952" y="2356669"/>
            <a:ext cx="6774926" cy="384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325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72" y="168511"/>
            <a:ext cx="7867627" cy="1031874"/>
          </a:xfrm>
        </p:spPr>
        <p:txBody>
          <a:bodyPr>
            <a:noAutofit/>
          </a:bodyPr>
          <a:lstStyle/>
          <a:p>
            <a:pPr algn="ctr"/>
            <a:r>
              <a:rPr lang="en-US" sz="3600" b="1" dirty="0" err="1"/>
              <a:t>T</a:t>
            </a:r>
            <a:r>
              <a:rPr lang="en-US" sz="3600" b="1" dirty="0" err="1" smtClean="0"/>
              <a:t>ruy</a:t>
            </a:r>
            <a:r>
              <a:rPr lang="en-US" sz="3600" b="1" dirty="0" smtClean="0"/>
              <a:t> </a:t>
            </a:r>
            <a:r>
              <a:rPr lang="en-US" sz="3600" b="1" dirty="0" err="1" smtClean="0"/>
              <a:t>cập</a:t>
            </a:r>
            <a:r>
              <a:rPr lang="en-US" sz="3600" b="1" dirty="0" smtClean="0"/>
              <a:t> </a:t>
            </a:r>
            <a:r>
              <a:rPr lang="en-US" sz="3600" b="1" dirty="0" err="1"/>
              <a:t>sách</a:t>
            </a:r>
            <a:r>
              <a:rPr lang="en-US" sz="3600" b="1" dirty="0" smtClean="0"/>
              <a:t> </a:t>
            </a:r>
            <a:r>
              <a:rPr lang="en-US" sz="3600" b="1" dirty="0" err="1"/>
              <a:t>m</a:t>
            </a:r>
            <a:r>
              <a:rPr lang="en-US" sz="3600" b="1" dirty="0" err="1" smtClean="0"/>
              <a:t>ở</a:t>
            </a:r>
            <a:r>
              <a:rPr lang="en-US" sz="3600" b="1" dirty="0" smtClean="0"/>
              <a:t> </a:t>
            </a:r>
            <a:r>
              <a:rPr lang="en-US" sz="3600" b="1" dirty="0" err="1" smtClean="0"/>
              <a:t>trên</a:t>
            </a:r>
            <a:r>
              <a:rPr lang="en-US" sz="3600" b="1" dirty="0" smtClean="0"/>
              <a:t> JSTOR</a:t>
            </a:r>
            <a:br>
              <a:rPr lang="en-US" sz="3600" b="1" dirty="0" smtClean="0"/>
            </a:br>
            <a:r>
              <a:rPr lang="en-US" sz="3600" b="1" dirty="0"/>
              <a:t>Open Access Book </a:t>
            </a:r>
            <a:r>
              <a:rPr lang="en-US" sz="3600" b="1" dirty="0" err="1"/>
              <a:t>của</a:t>
            </a:r>
            <a:r>
              <a:rPr lang="en-US" sz="3600" b="1" dirty="0"/>
              <a:t> JSTOR</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6896" y="2158724"/>
            <a:ext cx="6108192" cy="431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8178" y="2419803"/>
            <a:ext cx="1975104" cy="3785652"/>
          </a:xfrm>
          <a:prstGeom prst="rect">
            <a:avLst/>
          </a:prstGeom>
        </p:spPr>
        <p:txBody>
          <a:bodyPr wrap="square">
            <a:spAutoFit/>
          </a:bodyPr>
          <a:lstStyle/>
          <a:p>
            <a:pPr algn="just"/>
            <a:r>
              <a:rPr lang="vi-VN" sz="1600" b="1" dirty="0" smtClean="0">
                <a:solidFill>
                  <a:srgbClr val="333333"/>
                </a:solidFill>
              </a:rPr>
              <a:t>Hơn </a:t>
            </a:r>
            <a:r>
              <a:rPr lang="vi-VN" sz="1600" b="1" dirty="0">
                <a:solidFill>
                  <a:srgbClr val="333333"/>
                </a:solidFill>
              </a:rPr>
              <a:t>3.000 sách điện tử Truy cập Mở hiện được cung cấp miễn phí cho các thư viện hoặc người dùng. Những tiêu đề này phản ánh các tiêu chuẩn cao của JSTOR về nội dung chất lượng và có sẵn miễn phí cho bất kỳ ai trên thế giới sử dụng.</a:t>
            </a:r>
            <a:endParaRPr lang="en-US" sz="16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8" y="82934"/>
            <a:ext cx="1235685" cy="1235685"/>
          </a:xfrm>
          <a:prstGeom prst="rect">
            <a:avLst/>
          </a:prstGeom>
          <a:ln>
            <a:noFill/>
          </a:ln>
          <a:effectLst>
            <a:outerShdw blurRad="190500" algn="tl" rotWithShape="0">
              <a:srgbClr val="000000">
                <a:alpha val="70000"/>
              </a:srgbClr>
            </a:outerShdw>
          </a:effectLst>
        </p:spPr>
      </p:pic>
      <p:sp>
        <p:nvSpPr>
          <p:cNvPr id="5" name="Rectangle 4"/>
          <p:cNvSpPr/>
          <p:nvPr/>
        </p:nvSpPr>
        <p:spPr>
          <a:xfrm>
            <a:off x="512064" y="1397111"/>
            <a:ext cx="8449056" cy="1200329"/>
          </a:xfrm>
          <a:prstGeom prst="rect">
            <a:avLst/>
          </a:prstGeom>
        </p:spPr>
        <p:txBody>
          <a:bodyPr wrap="square">
            <a:spAutoFit/>
          </a:bodyPr>
          <a:lstStyle/>
          <a:p>
            <a:r>
              <a:rPr lang="en-US" b="1" dirty="0" err="1" smtClean="0"/>
              <a:t>Địa</a:t>
            </a:r>
            <a:r>
              <a:rPr lang="en-US" b="1" dirty="0" smtClean="0"/>
              <a:t> </a:t>
            </a:r>
            <a:r>
              <a:rPr lang="en-US" b="1" dirty="0" err="1" smtClean="0"/>
              <a:t>chỉ</a:t>
            </a:r>
            <a:r>
              <a:rPr lang="en-US" b="1" dirty="0" smtClean="0"/>
              <a:t> </a:t>
            </a:r>
            <a:r>
              <a:rPr lang="en-US" b="1" dirty="0" err="1" smtClean="0"/>
              <a:t>truy</a:t>
            </a:r>
            <a:r>
              <a:rPr lang="en-US" b="1" dirty="0" smtClean="0"/>
              <a:t> </a:t>
            </a:r>
            <a:r>
              <a:rPr lang="en-US" b="1" dirty="0" err="1" smtClean="0"/>
              <a:t>cập</a:t>
            </a:r>
            <a:r>
              <a:rPr lang="en-US" dirty="0" smtClean="0"/>
              <a:t>: </a:t>
            </a:r>
            <a:r>
              <a:rPr lang="en-US" dirty="0" smtClean="0">
                <a:hlinkClick r:id="rId4"/>
              </a:rPr>
              <a:t>https</a:t>
            </a:r>
            <a:r>
              <a:rPr lang="en-US" dirty="0">
                <a:hlinkClick r:id="rId4"/>
              </a:rPr>
              <a:t>://about.jstor.org/whats-in-jstor/books/open-access-books-jstor/?</a:t>
            </a:r>
            <a:r>
              <a:rPr lang="en-US" dirty="0" smtClean="0">
                <a:hlinkClick r:id="rId4"/>
              </a:rPr>
              <a:t>cid=dsp_j_oabooks_09_2017&amp;utm_source=jstor&amp;utm_medium=display&amp;utm_campaign=books_ad_09_2017</a:t>
            </a:r>
            <a:endParaRPr lang="en-US" dirty="0" smtClean="0"/>
          </a:p>
          <a:p>
            <a:endParaRPr lang="en-US" dirty="0"/>
          </a:p>
        </p:txBody>
      </p:sp>
    </p:spTree>
    <p:extLst>
      <p:ext uri="{BB962C8B-B14F-4D97-AF65-F5344CB8AC3E}">
        <p14:creationId xmlns:p14="http://schemas.microsoft.com/office/powerpoint/2010/main" val="3659567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1638</TotalTime>
  <Words>1570</Words>
  <Application>Microsoft Office PowerPoint</Application>
  <PresentationFormat>On-screen Show (4:3)</PresentationFormat>
  <Paragraphs>172</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GIỚI THIỆU MỘT SỐ WEBSITE TÀI LIỆU SỐ</vt:lpstr>
      <vt:lpstr>Nội dung kỹ năng thông tin</vt:lpstr>
      <vt:lpstr>WEBSITE TÀI LIỆU SỐ MIỄN PHÍ</vt:lpstr>
      <vt:lpstr>WEBSITE CNIKI</vt:lpstr>
      <vt:lpstr>WEBSITE VIP (cqvip)</vt:lpstr>
      <vt:lpstr>WEBSITE : WANFANGDATA</vt:lpstr>
      <vt:lpstr>Cơ sở dữ liệu số Englishlibrary</vt:lpstr>
      <vt:lpstr>Cơ sở dữ liệu luận án luận văn nước Úc do hội đồng cán bộ thư viện Đại học Úc chia sẻ </vt:lpstr>
      <vt:lpstr>Truy cập sách mở trên JSTOR Open Access Book của JSTOR</vt:lpstr>
      <vt:lpstr>Cơ sở dữ liệu sách điện tử utenberg</vt:lpstr>
      <vt:lpstr>Cơ sở dữ liệu Questia</vt:lpstr>
      <vt:lpstr>Thư viện số Đại học Waikato</vt:lpstr>
      <vt:lpstr>Thư viện số University Libraries của đại học Levada, Reno</vt:lpstr>
      <vt:lpstr>Luận văn truy cập mở - Open Access Theses and Dissertations</vt:lpstr>
      <vt:lpstr>Tạp chí khoa học của Viện Clute</vt:lpstr>
      <vt:lpstr>Chỉ dẫn tạp chí miễn phí  (Doaj – Directory of Open Access Journal)</vt:lpstr>
      <vt:lpstr>Viện xuất bản tài liệu số Đa ngành (MDPI)</vt:lpstr>
      <vt:lpstr>Digital Library and Archives (DLA)</vt:lpstr>
      <vt:lpstr>CSDL Luận văn miễn phí của ĐH Mahatma Ganhi</vt:lpstr>
      <vt:lpstr>100 Free Academic Journals</vt:lpstr>
      <vt:lpstr>The New School for social search -  Free Online Journal Resources</vt:lpstr>
      <vt:lpstr>Nhà xuất bản SAGE Open</vt:lpstr>
      <vt:lpstr>Chương trình hợp tác quốc tế của các nước thuộc Châu Đại Dương và Thái Bình Dương - Australasian Digital theses Programmar</vt:lpstr>
      <vt:lpstr>Research Online – Edith Cowan University </vt:lpstr>
      <vt:lpstr>JOLs - Tạp chí của một số quốc gia đang phát triển</vt:lpstr>
      <vt:lpstr>Cơ sở dữ liệu Access to Research for Development and information</vt:lpstr>
      <vt:lpstr>DSpace@Cambridge của Đại học Cambridge</vt:lpstr>
      <vt:lpstr>  OpenDOAR - The Directory of Open Access Repositories </vt:lpstr>
      <vt:lpstr>Thư viện mở - Open Library</vt:lpstr>
      <vt:lpstr>ROAD (Directory of Open Access Schorlarly Resources)</vt:lpstr>
      <vt:lpstr>Digital Commons Nework</vt:lpstr>
      <vt:lpstr>Cơ sở dữ liệu ndltd.org</vt:lpstr>
      <vt:lpstr>Tổ chức WHO</vt:lpstr>
      <vt:lpstr>Liên hiệp công – tư quốc tế</vt:lpstr>
      <vt:lpstr>Ngân hàng Thế giới</vt:lpstr>
      <vt:lpstr>Cơ sở dữ liệu số Library Genesis</vt:lpstr>
      <vt:lpstr>Cơ sở dữ liệu số Bookzz</vt:lpstr>
      <vt:lpstr>Tài liệu số - Book online của Bộ GD&amp;ĐT</vt:lpstr>
      <vt:lpstr>Tạp chí khoa học Việt Nam trực tuyến</vt:lpstr>
      <vt:lpstr>Tạp chí khoa học Đại học Quốc gia Hà Nội</vt:lpstr>
      <vt:lpstr>Thư viện mỡ Đại học Quốc gia Hà Nội</vt:lpstr>
      <vt:lpstr>Tạp chí Đại học Cần Thơ</vt:lpstr>
      <vt:lpstr>Giáo dục học</vt:lpstr>
      <vt:lpstr>Khoa học đời sống</vt:lpstr>
      <vt:lpstr> WEBSITE TÀI LIỆU SỐ THU PHÍ </vt:lpstr>
      <vt:lpstr>Cơ sở dữ liệu ProQuest </vt:lpstr>
      <vt:lpstr>Springer Link</vt:lpstr>
      <vt:lpstr>Cơ sở dữ liệu ScienceDirect</vt:lpstr>
      <vt:lpstr>Tài liệu số của Bộ Khoa học và Công nghệ</vt:lpstr>
      <vt:lpstr>Cơ sở dữ liệu mua quyền truy cập</vt:lpstr>
      <vt:lpstr>Tổng hợp các Thư viện Việt Nam</vt:lpstr>
      <vt:lpstr>Trân trọng cảm ơn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 Hung</dc:creator>
  <cp:lastModifiedBy>Administrator</cp:lastModifiedBy>
  <cp:revision>388</cp:revision>
  <dcterms:created xsi:type="dcterms:W3CDTF">2016-09-26T18:55:49Z</dcterms:created>
  <dcterms:modified xsi:type="dcterms:W3CDTF">2018-10-12T02:39:56Z</dcterms:modified>
</cp:coreProperties>
</file>