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79" r:id="rId3"/>
    <p:sldId id="260" r:id="rId4"/>
    <p:sldId id="365" r:id="rId5"/>
    <p:sldId id="268" r:id="rId6"/>
    <p:sldId id="295" r:id="rId7"/>
    <p:sldId id="367" r:id="rId8"/>
    <p:sldId id="267" r:id="rId9"/>
    <p:sldId id="264" r:id="rId10"/>
    <p:sldId id="292" r:id="rId11"/>
    <p:sldId id="296" r:id="rId12"/>
    <p:sldId id="297" r:id="rId13"/>
    <p:sldId id="298" r:id="rId14"/>
    <p:sldId id="299" r:id="rId15"/>
    <p:sldId id="302" r:id="rId16"/>
    <p:sldId id="304" r:id="rId17"/>
    <p:sldId id="306" r:id="rId18"/>
    <p:sldId id="308" r:id="rId19"/>
    <p:sldId id="307" r:id="rId20"/>
    <p:sldId id="310" r:id="rId21"/>
    <p:sldId id="311" r:id="rId22"/>
    <p:sldId id="312" r:id="rId23"/>
    <p:sldId id="313" r:id="rId24"/>
    <p:sldId id="373" r:id="rId25"/>
    <p:sldId id="314" r:id="rId26"/>
    <p:sldId id="315" r:id="rId27"/>
    <p:sldId id="316" r:id="rId28"/>
    <p:sldId id="318" r:id="rId29"/>
    <p:sldId id="319" r:id="rId30"/>
    <p:sldId id="321" r:id="rId31"/>
    <p:sldId id="320" r:id="rId32"/>
    <p:sldId id="322" r:id="rId33"/>
    <p:sldId id="324" r:id="rId34"/>
    <p:sldId id="326" r:id="rId35"/>
    <p:sldId id="327" r:id="rId36"/>
    <p:sldId id="328" r:id="rId37"/>
    <p:sldId id="330" r:id="rId38"/>
    <p:sldId id="368" r:id="rId39"/>
    <p:sldId id="369" r:id="rId40"/>
    <p:sldId id="370" r:id="rId41"/>
    <p:sldId id="371" r:id="rId42"/>
    <p:sldId id="372" r:id="rId43"/>
    <p:sldId id="366" r:id="rId44"/>
    <p:sldId id="374" r:id="rId45"/>
    <p:sldId id="380" r:id="rId46"/>
    <p:sldId id="375" r:id="rId47"/>
    <p:sldId id="377" r:id="rId48"/>
    <p:sldId id="376" r:id="rId49"/>
    <p:sldId id="378" r:id="rId50"/>
    <p:sldId id="379" r:id="rId51"/>
    <p:sldId id="291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52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97B7D-E0CB-4AB1-B8E1-F2244C3591C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CC774-525B-43FA-9838-FD21B31DF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97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</a:t>
            </a:r>
            <a:r>
              <a:rPr lang="en-US" dirty="0" err="1"/>
              <a:t>loại</a:t>
            </a:r>
            <a:r>
              <a:rPr lang="en-US" baseline="0" dirty="0"/>
              <a:t> </a:t>
            </a:r>
            <a:r>
              <a:rPr lang="en-US" baseline="0" dirty="0" err="1"/>
              <a:t>giấy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Creative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32004-552E-4B05-B25C-D23E13359B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95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Content: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Full courses, courseware, content modules, learning objects, collections and journals.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Software to support the development, use, re-use and delivery of learning content including searching and organization of content, content and learning management systems, content development tools, and on-line learning communities.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Implementation Resources: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Intellectual property licenses to promote open publishing of materials, design principles of best practice, and localization of content.”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32004-552E-4B05-B25C-D23E13359B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62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Content: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Full courses, courseware, content modules, learning objects, collections and journals.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Software to support the development, use, re-use and delivery of learning content including searching and organization of content, content and learning management systems, content development tools, and on-line learning communities.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Implementation Resources: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Intellectual property licenses to promote open publishing of materials, design principles of best practice, and localization of content.”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32004-552E-4B05-B25C-D23E13359B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62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Content: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Full courses, courseware, content modules, learning objects, collections and journals.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Software to support the development, use, re-use and delivery of learning content including searching and organization of content, content and learning management systems, content development tools, and on-line learning communities.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Implementation Resources: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Intellectual property licenses to promote open publishing of materials, design principles of best practice, and localization of content.”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32004-552E-4B05-B25C-D23E13359B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38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Khởi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ban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dục</a:t>
            </a:r>
            <a:r>
              <a:rPr lang="en-US" baseline="0" dirty="0"/>
              <a:t> </a:t>
            </a:r>
            <a:r>
              <a:rPr lang="en-US" baseline="0" dirty="0" err="1"/>
              <a:t>đại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dành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điều</a:t>
            </a:r>
            <a:r>
              <a:rPr lang="en-US" baseline="0" dirty="0"/>
              <a:t> </a:t>
            </a:r>
            <a:r>
              <a:rPr lang="en-US" baseline="0" dirty="0" err="1"/>
              <a:t>kiện</a:t>
            </a:r>
            <a:r>
              <a:rPr lang="en-US" baseline="0" dirty="0"/>
              <a:t>, </a:t>
            </a:r>
            <a:r>
              <a:rPr lang="en-US" baseline="0" dirty="0" err="1"/>
              <a:t>ngày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hẳn</a:t>
            </a:r>
            <a:r>
              <a:rPr lang="en-US" baseline="0" dirty="0"/>
              <a:t> </a:t>
            </a:r>
            <a:r>
              <a:rPr lang="en-US" baseline="0" dirty="0" err="1"/>
              <a:t>ai</a:t>
            </a:r>
            <a:r>
              <a:rPr lang="en-US" baseline="0" dirty="0"/>
              <a:t> </a:t>
            </a:r>
            <a:r>
              <a:rPr lang="en-US" baseline="0" dirty="0" err="1"/>
              <a:t>cũng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điều</a:t>
            </a:r>
            <a:r>
              <a:rPr lang="en-US" baseline="0" dirty="0"/>
              <a:t> </a:t>
            </a:r>
            <a:r>
              <a:rPr lang="en-US" baseline="0" dirty="0" err="1"/>
              <a:t>kiện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giảng</a:t>
            </a:r>
            <a:r>
              <a:rPr lang="en-US" baseline="0" dirty="0"/>
              <a:t> </a:t>
            </a:r>
            <a:r>
              <a:rPr lang="en-US" baseline="0" dirty="0" err="1"/>
              <a:t>đường</a:t>
            </a:r>
            <a:r>
              <a:rPr lang="en-US" baseline="0" dirty="0"/>
              <a:t> </a:t>
            </a:r>
            <a:r>
              <a:rPr lang="en-US" baseline="0" dirty="0" err="1"/>
              <a:t>đại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Giá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dục</a:t>
            </a:r>
            <a:r>
              <a:rPr lang="en-US" baseline="0" dirty="0"/>
              <a:t>, </a:t>
            </a:r>
            <a:r>
              <a:rPr lang="en-US" baseline="0" dirty="0" err="1"/>
              <a:t>đặt</a:t>
            </a:r>
            <a:r>
              <a:rPr lang="en-US" baseline="0" dirty="0"/>
              <a:t> </a:t>
            </a:r>
            <a:r>
              <a:rPr lang="en-US" baseline="0" dirty="0" err="1"/>
              <a:t>biệt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dục</a:t>
            </a:r>
            <a:r>
              <a:rPr lang="en-US" baseline="0" dirty="0"/>
              <a:t> </a:t>
            </a:r>
            <a:r>
              <a:rPr lang="en-US" baseline="0" dirty="0" err="1"/>
              <a:t>đại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ngày</a:t>
            </a:r>
            <a:r>
              <a:rPr lang="en-US" baseline="0" dirty="0"/>
              <a:t> </a:t>
            </a:r>
            <a:r>
              <a:rPr lang="en-US" baseline="0" dirty="0" err="1"/>
              <a:t>càng</a:t>
            </a:r>
            <a:r>
              <a:rPr lang="en-US" baseline="0" dirty="0"/>
              <a:t> </a:t>
            </a:r>
            <a:r>
              <a:rPr lang="en-US" baseline="0" dirty="0" err="1"/>
              <a:t>tăng</a:t>
            </a:r>
            <a:endParaRPr lang="en-US" baseline="0" dirty="0"/>
          </a:p>
          <a:p>
            <a:r>
              <a:rPr lang="en-US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trung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,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khía</a:t>
            </a:r>
            <a:r>
              <a:rPr lang="en-US" baseline="0" dirty="0"/>
              <a:t> </a:t>
            </a:r>
            <a:r>
              <a:rPr lang="en-US" baseline="0" dirty="0" err="1"/>
              <a:t>cạn</a:t>
            </a:r>
            <a:r>
              <a:rPr lang="en-US" baseline="0" dirty="0"/>
              <a:t> </a:t>
            </a:r>
            <a:r>
              <a:rPr lang="en-US" baseline="0" dirty="0" err="1"/>
              <a:t>hạn</a:t>
            </a:r>
            <a:r>
              <a:rPr lang="en-US" baseline="0" dirty="0"/>
              <a:t> </a:t>
            </a:r>
            <a:r>
              <a:rPr lang="en-US" baseline="0" dirty="0" err="1"/>
              <a:t>chế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họ</a:t>
            </a:r>
            <a:r>
              <a:rPr lang="en-US" baseline="0" dirty="0"/>
              <a:t>.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dục</a:t>
            </a:r>
            <a:r>
              <a:rPr lang="en-US" baseline="0" dirty="0"/>
              <a:t> </a:t>
            </a:r>
            <a:r>
              <a:rPr lang="en-US" baseline="0" dirty="0" err="1"/>
              <a:t>miễn</a:t>
            </a:r>
            <a:r>
              <a:rPr lang="en-US" baseline="0" dirty="0"/>
              <a:t> </a:t>
            </a:r>
            <a:r>
              <a:rPr lang="en-US" baseline="0" dirty="0" err="1"/>
              <a:t>phí</a:t>
            </a:r>
            <a:r>
              <a:rPr lang="en-US" baseline="0" dirty="0"/>
              <a:t>. </a:t>
            </a:r>
            <a:r>
              <a:rPr lang="en-US" baseline="0" dirty="0" err="1"/>
              <a:t>Thay</a:t>
            </a:r>
            <a:r>
              <a:rPr lang="en-US" baseline="0" dirty="0"/>
              <a:t> </a:t>
            </a:r>
            <a:r>
              <a:rPr lang="en-US" baseline="0" dirty="0" err="1"/>
              <a:t>đổi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: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năng</a:t>
            </a:r>
            <a:r>
              <a:rPr lang="en-US" baseline="0" dirty="0"/>
              <a:t> </a:t>
            </a:r>
            <a:r>
              <a:rPr lang="en-US" baseline="0" dirty="0" err="1"/>
              <a:t>lực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endParaRPr lang="en-US" baseline="0" dirty="0"/>
          </a:p>
          <a:p>
            <a:r>
              <a:rPr lang="en-US" baseline="0" dirty="0" err="1"/>
              <a:t>Công</a:t>
            </a:r>
            <a:r>
              <a:rPr lang="en-US" baseline="0" dirty="0"/>
              <a:t> </a:t>
            </a:r>
            <a:r>
              <a:rPr lang="en-US" baseline="0" dirty="0" err="1"/>
              <a:t>nghệ</a:t>
            </a:r>
            <a:r>
              <a:rPr lang="en-US" baseline="0" dirty="0"/>
              <a:t> </a:t>
            </a:r>
            <a:r>
              <a:rPr lang="en-US" baseline="0" dirty="0" err="1"/>
              <a:t>thông</a:t>
            </a:r>
            <a:r>
              <a:rPr lang="en-US" baseline="0" dirty="0"/>
              <a:t> tin </a:t>
            </a:r>
            <a:r>
              <a:rPr lang="en-US" baseline="0" dirty="0" err="1"/>
              <a:t>đang</a:t>
            </a:r>
            <a:r>
              <a:rPr lang="en-US" baseline="0" dirty="0"/>
              <a:t> </a:t>
            </a:r>
            <a:r>
              <a:rPr lang="en-US" baseline="0" dirty="0" err="1"/>
              <a:t>thay</a:t>
            </a:r>
            <a:r>
              <a:rPr lang="en-US" baseline="0" dirty="0"/>
              <a:t> </a:t>
            </a:r>
            <a:r>
              <a:rPr lang="en-US" baseline="0" dirty="0" err="1"/>
              <a:t>đổi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 </a:t>
            </a:r>
            <a:r>
              <a:rPr lang="en-US" baseline="0" dirty="0" err="1"/>
              <a:t>pháp</a:t>
            </a:r>
            <a:r>
              <a:rPr lang="en-US" baseline="0" dirty="0"/>
              <a:t> </a:t>
            </a:r>
            <a:r>
              <a:rPr lang="en-US" baseline="0" dirty="0" err="1"/>
              <a:t>đào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trường</a:t>
            </a:r>
            <a:r>
              <a:rPr lang="en-US" baseline="0" dirty="0"/>
              <a:t> </a:t>
            </a:r>
            <a:r>
              <a:rPr lang="en-US" baseline="0" dirty="0" err="1"/>
              <a:t>đại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,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việc</a:t>
            </a:r>
            <a:r>
              <a:rPr lang="en-US" baseline="0" dirty="0"/>
              <a:t> </a:t>
            </a:r>
            <a:r>
              <a:rPr lang="en-US" baseline="0" dirty="0" err="1"/>
              <a:t>cộng</a:t>
            </a:r>
            <a:r>
              <a:rPr lang="en-US" baseline="0" dirty="0"/>
              <a:t> </a:t>
            </a:r>
            <a:r>
              <a:rPr lang="en-US" baseline="0" dirty="0" err="1"/>
              <a:t>tác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môi</a:t>
            </a:r>
            <a:r>
              <a:rPr lang="en-US" baseline="0" dirty="0"/>
              <a:t> </a:t>
            </a:r>
            <a:r>
              <a:rPr lang="en-US" baseline="0" dirty="0" err="1"/>
              <a:t>trường</a:t>
            </a:r>
            <a:r>
              <a:rPr lang="en-US" baseline="0" dirty="0"/>
              <a:t> </a:t>
            </a:r>
            <a:r>
              <a:rPr lang="en-US" baseline="0" dirty="0" err="1"/>
              <a:t>mạng</a:t>
            </a:r>
            <a:r>
              <a:rPr lang="en-US" baseline="0" dirty="0"/>
              <a:t>,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trực</a:t>
            </a:r>
            <a:r>
              <a:rPr lang="en-US" baseline="0" dirty="0"/>
              <a:t> </a:t>
            </a:r>
            <a:r>
              <a:rPr lang="en-US" baseline="0" dirty="0" err="1"/>
              <a:t>tuyến</a:t>
            </a:r>
            <a:endParaRPr lang="en-US" baseline="0" dirty="0"/>
          </a:p>
          <a:p>
            <a:r>
              <a:rPr lang="en-US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mấu</a:t>
            </a:r>
            <a:r>
              <a:rPr lang="en-US" baseline="0" dirty="0"/>
              <a:t> </a:t>
            </a:r>
            <a:r>
              <a:rPr lang="en-US" baseline="0" dirty="0" err="1"/>
              <a:t>chốt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nguồn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liệu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chất</a:t>
            </a:r>
            <a:r>
              <a:rPr lang="en-US" baseline="0" dirty="0"/>
              <a:t> </a:t>
            </a:r>
            <a:r>
              <a:rPr lang="en-US" baseline="0" dirty="0" err="1"/>
              <a:t>lượng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32004-552E-4B05-B25C-D23E13359B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EAC2-200D-4882-A47B-70AD28310879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F02-E905-45E9-B66E-34AA7E74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7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EAC2-200D-4882-A47B-70AD28310879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F02-E905-45E9-B66E-34AA7E74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6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EAC2-200D-4882-A47B-70AD28310879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F02-E905-45E9-B66E-34AA7E74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9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9499" cy="1365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174627"/>
            <a:ext cx="8331200" cy="103187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539788"/>
            <a:ext cx="8299450" cy="465790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EAC2-200D-4882-A47B-70AD28310879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F02-E905-45E9-B66E-34AA7E7473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" y="6362702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2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EAC2-200D-4882-A47B-70AD28310879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F02-E905-45E9-B66E-34AA7E74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0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EAC2-200D-4882-A47B-70AD28310879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F02-E905-45E9-B66E-34AA7E74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9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EAC2-200D-4882-A47B-70AD28310879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F02-E905-45E9-B66E-34AA7E74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9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EAC2-200D-4882-A47B-70AD28310879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F02-E905-45E9-B66E-34AA7E74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7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EAC2-200D-4882-A47B-70AD28310879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F02-E905-45E9-B66E-34AA7E74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4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EAC2-200D-4882-A47B-70AD28310879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F02-E905-45E9-B66E-34AA7E74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5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EAC2-200D-4882-A47B-70AD28310879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F02-E905-45E9-B66E-34AA7E74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8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3EAC2-200D-4882-A47B-70AD28310879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F0F02-E905-45E9-B66E-34AA7E74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2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tailieunoisinh.htu.edu.vn:8088/dspac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mailto:anh.ngodinh@htu.edu.v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c.htu.edu.vn/Pages/trangchu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hyperlink" Target="http://10.10.80.19/Opac/Windex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0" y="0"/>
            <a:ext cx="9140932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816" y="3416667"/>
            <a:ext cx="8115300" cy="913682"/>
          </a:xfrm>
        </p:spPr>
        <p:txBody>
          <a:bodyPr>
            <a:normAutofit/>
          </a:bodyPr>
          <a:lstStyle/>
          <a:p>
            <a:r>
              <a:rPr lang="en-AU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 NĂNG THÔNG TIN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434" y="5685418"/>
            <a:ext cx="496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Trung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tâm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Thông</a:t>
            </a:r>
            <a:r>
              <a:rPr lang="en-US" b="1" dirty="0">
                <a:solidFill>
                  <a:schemeClr val="bg1"/>
                </a:solidFill>
              </a:rPr>
              <a:t> tin – </a:t>
            </a:r>
            <a:r>
              <a:rPr lang="en-US" b="1" dirty="0" err="1">
                <a:solidFill>
                  <a:schemeClr val="bg1"/>
                </a:solidFill>
              </a:rPr>
              <a:t>Thư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viện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328406"/>
            <a:ext cx="9453093" cy="9136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37744" y="52037"/>
            <a:ext cx="6310366" cy="9136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ĐẠI HỌC HÀ TĨNH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34" y="1064031"/>
            <a:ext cx="1616147" cy="161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6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765" y="229971"/>
            <a:ext cx="8331200" cy="1031874"/>
          </a:xfrm>
        </p:spPr>
        <p:txBody>
          <a:bodyPr>
            <a:normAutofit/>
          </a:bodyPr>
          <a:lstStyle/>
          <a:p>
            <a:r>
              <a:rPr lang="en-US" sz="3600" b="1"/>
              <a:t>Giao diện tìm kiếm OPAC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39875"/>
            <a:ext cx="7245349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" y="99208"/>
            <a:ext cx="1196965" cy="1196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9185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0" y="229971"/>
            <a:ext cx="8331200" cy="1031874"/>
          </a:xfrm>
        </p:spPr>
        <p:txBody>
          <a:bodyPr>
            <a:normAutofit/>
          </a:bodyPr>
          <a:lstStyle/>
          <a:p>
            <a:r>
              <a:rPr lang="en-US" sz="3600" b="1"/>
              <a:t>Giao diện tìm kiếm tài liệu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6" b="5333"/>
          <a:stretch>
            <a:fillRect/>
          </a:stretch>
        </p:blipFill>
        <p:spPr>
          <a:xfrm>
            <a:off x="409776" y="1530786"/>
            <a:ext cx="8299450" cy="39556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7" y="39359"/>
            <a:ext cx="1316662" cy="1316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384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276227"/>
            <a:ext cx="7505700" cy="1031874"/>
          </a:xfrm>
        </p:spPr>
        <p:txBody>
          <a:bodyPr>
            <a:normAutofit/>
          </a:bodyPr>
          <a:lstStyle/>
          <a:p>
            <a:r>
              <a:rPr lang="en-US" sz="3600" b="1"/>
              <a:t>Tìm kiếm đơn giản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4" r="29722" b="22049"/>
          <a:stretch/>
        </p:blipFill>
        <p:spPr bwMode="auto">
          <a:xfrm>
            <a:off x="655012" y="1525656"/>
            <a:ext cx="7955588" cy="44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" y="31827"/>
            <a:ext cx="1316662" cy="1316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5153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174627"/>
            <a:ext cx="7048500" cy="1031874"/>
          </a:xfrm>
        </p:spPr>
        <p:txBody>
          <a:bodyPr>
            <a:normAutofit/>
          </a:bodyPr>
          <a:lstStyle/>
          <a:p>
            <a:r>
              <a:rPr lang="en-US" sz="3600" b="1"/>
              <a:t>Kết quả tìm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7" r="2833" b="31703"/>
          <a:stretch/>
        </p:blipFill>
        <p:spPr bwMode="auto">
          <a:xfrm>
            <a:off x="437322" y="1527014"/>
            <a:ext cx="8312978" cy="370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5" y="13215"/>
            <a:ext cx="1316662" cy="1316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6553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74626"/>
            <a:ext cx="7086601" cy="1031874"/>
          </a:xfrm>
        </p:spPr>
        <p:txBody>
          <a:bodyPr>
            <a:normAutofit fontScale="90000"/>
          </a:bodyPr>
          <a:lstStyle/>
          <a:p>
            <a:r>
              <a:rPr lang="en-US" altLang="en-US" sz="3600" b="1"/>
              <a:t>Xem chi tiết tài liệu vừa tìm được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9420"/>
          <a:stretch/>
        </p:blipFill>
        <p:spPr bwMode="auto">
          <a:xfrm>
            <a:off x="539389" y="1399352"/>
            <a:ext cx="8299812" cy="434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2" y="32232"/>
            <a:ext cx="1316662" cy="1316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6602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1385047" y="503238"/>
            <a:ext cx="8229600" cy="487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/>
              <a:t>Tìm kiếm chi tiết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4" r="20861" b="10397"/>
          <a:stretch/>
        </p:blipFill>
        <p:spPr bwMode="auto">
          <a:xfrm>
            <a:off x="558595" y="1580322"/>
            <a:ext cx="7909544" cy="446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1" y="83642"/>
            <a:ext cx="1203225" cy="1203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8473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1354407" y="335405"/>
            <a:ext cx="7389543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/>
              <a:t>Kết quả tìm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2" r="1610" b="10508"/>
          <a:stretch/>
        </p:blipFill>
        <p:spPr bwMode="auto">
          <a:xfrm>
            <a:off x="434398" y="1524000"/>
            <a:ext cx="8290502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2" y="53674"/>
            <a:ext cx="1203225" cy="1203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6305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317812" y="174627"/>
            <a:ext cx="7457888" cy="103187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/>
              <a:t>Giao diện tìm kiếm nâng cao</a:t>
            </a:r>
          </a:p>
        </p:txBody>
      </p:sp>
      <p:pic>
        <p:nvPicPr>
          <p:cNvPr id="1741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7" t="26006" r="-174" b="3406"/>
          <a:stretch>
            <a:fillRect/>
          </a:stretch>
        </p:blipFill>
        <p:spPr>
          <a:xfrm>
            <a:off x="609600" y="1371600"/>
            <a:ext cx="8050213" cy="4876800"/>
          </a:xfr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016" y="-146671"/>
            <a:ext cx="1647575" cy="164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05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1465730" y="259976"/>
            <a:ext cx="7570694" cy="944563"/>
          </a:xfrm>
        </p:spPr>
        <p:txBody>
          <a:bodyPr/>
          <a:lstStyle/>
          <a:p>
            <a:pPr eaLnBrk="1" hangingPunct="1"/>
            <a:r>
              <a:rPr lang="en-US" altLang="en-US" sz="3600"/>
              <a:t>Tìm kiếm nâng cao với toán tử</a:t>
            </a:r>
            <a:r>
              <a:rPr lang="en-US" altLang="en-US" sz="3600" b="1"/>
              <a:t> </a:t>
            </a:r>
            <a:r>
              <a:rPr lang="en-US" altLang="en-US" sz="3600" b="1">
                <a:solidFill>
                  <a:srgbClr val="FF0066"/>
                </a:solidFill>
              </a:rPr>
              <a:t>AND</a:t>
            </a:r>
          </a:p>
        </p:txBody>
      </p:sp>
      <p:pic>
        <p:nvPicPr>
          <p:cNvPr id="18439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24954" r="1993" b="12917"/>
          <a:stretch>
            <a:fillRect/>
          </a:stretch>
        </p:blipFill>
        <p:spPr>
          <a:xfrm>
            <a:off x="419100" y="1562100"/>
            <a:ext cx="8050213" cy="4572000"/>
          </a:xfr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4" y="30142"/>
            <a:ext cx="1323548" cy="1323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7382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944" y="164038"/>
            <a:ext cx="5431865" cy="1031874"/>
          </a:xfrm>
        </p:spPr>
        <p:txBody>
          <a:bodyPr>
            <a:normAutofit/>
          </a:bodyPr>
          <a:lstStyle/>
          <a:p>
            <a:r>
              <a:rPr lang="en-US" sz="3600" b="1"/>
              <a:t>Kết quả tìm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26045" r="-93" b="18452"/>
          <a:stretch>
            <a:fillRect/>
          </a:stretch>
        </p:blipFill>
        <p:spPr>
          <a:xfrm>
            <a:off x="1092201" y="1596663"/>
            <a:ext cx="7171750" cy="457515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6" y="18201"/>
            <a:ext cx="1323548" cy="1323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1379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039" y="231970"/>
            <a:ext cx="7593490" cy="1031874"/>
          </a:xfrm>
        </p:spPr>
        <p:txBody>
          <a:bodyPr>
            <a:normAutofit/>
          </a:bodyPr>
          <a:lstStyle/>
          <a:p>
            <a:r>
              <a:rPr lang="en-US" sz="3600" b="1"/>
              <a:t>NỘI DUNG KỸ NĂNG THÔNG TIN</a:t>
            </a:r>
            <a:endParaRPr lang="en-US" sz="3600" b="1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73080" y="1690597"/>
            <a:ext cx="7474039" cy="4375150"/>
            <a:chOff x="1104" y="1756"/>
            <a:chExt cx="3696" cy="2968"/>
          </a:xfrm>
        </p:grpSpPr>
        <p:sp>
          <p:nvSpPr>
            <p:cNvPr id="10" name="AutoShape 9"/>
            <p:cNvSpPr>
              <a:spLocks noChangeArrowheads="1"/>
            </p:cNvSpPr>
            <p:nvPr/>
          </p:nvSpPr>
          <p:spPr bwMode="gray">
            <a:xfrm>
              <a:off x="1104" y="1756"/>
              <a:ext cx="3696" cy="833"/>
            </a:xfrm>
            <a:prstGeom prst="roundRect">
              <a:avLst>
                <a:gd name="adj" fmla="val 10889"/>
              </a:avLst>
            </a:prstGeom>
            <a:solidFill>
              <a:schemeClr val="accent1">
                <a:lumMod val="75000"/>
              </a:schemeClr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137" y="1826"/>
              <a:ext cx="533" cy="68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vi-VN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gray">
            <a:xfrm>
              <a:off x="1137" y="1845"/>
              <a:ext cx="356" cy="340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2353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1" hangingPunct="1">
                <a:defRPr/>
              </a:pPr>
              <a:endParaRPr lang="vi-VN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gray">
            <a:xfrm>
              <a:off x="1289" y="1944"/>
              <a:ext cx="207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gray">
            <a:xfrm>
              <a:off x="1682" y="1953"/>
              <a:ext cx="2912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AU" b="1">
                  <a:solidFill>
                    <a:schemeClr val="bg1"/>
                  </a:solidFill>
                </a:rPr>
                <a:t>TÌM KIẾM THÔNG TIN TẠI TRUNG TÂM THƯ VIỆN TRƯỜNG ĐẠI HỌC HÀ TĨNH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gray">
            <a:xfrm>
              <a:off x="1104" y="2826"/>
              <a:ext cx="3696" cy="834"/>
            </a:xfrm>
            <a:prstGeom prst="roundRect">
              <a:avLst>
                <a:gd name="adj" fmla="val 10889"/>
              </a:avLst>
            </a:prstGeom>
            <a:solidFill>
              <a:schemeClr val="accent1">
                <a:lumMod val="75000"/>
              </a:schemeClr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gray">
            <a:xfrm>
              <a:off x="1128" y="2911"/>
              <a:ext cx="533" cy="68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vi-VN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>
              <a:off x="1139" y="2911"/>
              <a:ext cx="356" cy="34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1" hangingPunct="1">
                <a:defRPr/>
              </a:pPr>
              <a:endParaRPr lang="vi-VN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gray">
            <a:xfrm>
              <a:off x="1286" y="2966"/>
              <a:ext cx="207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gray">
            <a:xfrm>
              <a:off x="1717" y="3061"/>
              <a:ext cx="2841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b="1" dirty="0">
                  <a:solidFill>
                    <a:schemeClr val="bg1"/>
                  </a:solidFill>
                </a:rPr>
                <a:t>KỸ NĂNG TÌM KIẾM THÔNG TIN TRÊN INTERNET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AutoShape 14"/>
            <p:cNvSpPr>
              <a:spLocks noChangeArrowheads="1"/>
            </p:cNvSpPr>
            <p:nvPr/>
          </p:nvSpPr>
          <p:spPr bwMode="gray">
            <a:xfrm>
              <a:off x="1104" y="3890"/>
              <a:ext cx="3696" cy="834"/>
            </a:xfrm>
            <a:prstGeom prst="roundRect">
              <a:avLst>
                <a:gd name="adj" fmla="val 10889"/>
              </a:avLst>
            </a:prstGeom>
            <a:solidFill>
              <a:schemeClr val="accent1">
                <a:lumMod val="75000"/>
              </a:schemeClr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gray">
            <a:xfrm>
              <a:off x="1269" y="4066"/>
              <a:ext cx="207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endPara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gray">
            <a:xfrm>
              <a:off x="1717" y="4118"/>
              <a:ext cx="2841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AU" b="1">
                  <a:solidFill>
                    <a:schemeClr val="bg1"/>
                  </a:solidFill>
                  <a:cs typeface="Arial" panose="020B0604020202020204" pitchFamily="34" charset="0"/>
                </a:rPr>
                <a:t>GIỚI THIỆU MỘT SỐ WEBSITE TÀI LIỆU SỐ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AutoShape 10"/>
            <p:cNvSpPr>
              <a:spLocks noChangeArrowheads="1"/>
            </p:cNvSpPr>
            <p:nvPr/>
          </p:nvSpPr>
          <p:spPr bwMode="gray">
            <a:xfrm>
              <a:off x="1126" y="3939"/>
              <a:ext cx="533" cy="68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vi-VN"/>
            </a:p>
          </p:txBody>
        </p:sp>
        <p:sp>
          <p:nvSpPr>
            <p:cNvPr id="29" name="Text Box 12"/>
            <p:cNvSpPr txBox="1">
              <a:spLocks noChangeArrowheads="1"/>
            </p:cNvSpPr>
            <p:nvPr/>
          </p:nvSpPr>
          <p:spPr bwMode="gray">
            <a:xfrm>
              <a:off x="1297" y="4061"/>
              <a:ext cx="207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endPara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gray">
            <a:xfrm>
              <a:off x="1137" y="3939"/>
              <a:ext cx="356" cy="34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1" hangingPunct="1">
                <a:defRPr/>
              </a:pPr>
              <a:endParaRPr lang="vi-VN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" y="26536"/>
            <a:ext cx="1316662" cy="1316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5456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1788459" y="229246"/>
            <a:ext cx="6979023" cy="1143000"/>
          </a:xfrm>
        </p:spPr>
        <p:txBody>
          <a:bodyPr/>
          <a:lstStyle/>
          <a:p>
            <a:pPr eaLnBrk="1" hangingPunct="1"/>
            <a:r>
              <a:rPr lang="en-US" altLang="en-US" sz="3600" b="1"/>
              <a:t>Tìm kiếm theo toán tử</a:t>
            </a:r>
            <a:r>
              <a:rPr lang="en-US" altLang="en-US" sz="3600"/>
              <a:t> </a:t>
            </a:r>
            <a:r>
              <a:rPr lang="en-US" altLang="en-US" sz="3600" b="1">
                <a:solidFill>
                  <a:srgbClr val="FF0066"/>
                </a:solidFill>
              </a:rPr>
              <a:t>OR</a:t>
            </a:r>
          </a:p>
        </p:txBody>
      </p:sp>
      <p:pic>
        <p:nvPicPr>
          <p:cNvPr id="2048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26726" r="2028" b="20747"/>
          <a:stretch>
            <a:fillRect/>
          </a:stretch>
        </p:blipFill>
        <p:spPr>
          <a:xfrm>
            <a:off x="495300" y="1535338"/>
            <a:ext cx="8077200" cy="4687661"/>
          </a:xfr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0" y="92639"/>
            <a:ext cx="1203225" cy="1203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3622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1262013" y="276743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/>
              <a:t>Kết quả tìm kiếm</a:t>
            </a:r>
          </a:p>
        </p:txBody>
      </p:sp>
      <p:pic>
        <p:nvPicPr>
          <p:cNvPr id="2151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25224" r="2106" b="17500"/>
          <a:stretch>
            <a:fillRect/>
          </a:stretch>
        </p:blipFill>
        <p:spPr>
          <a:xfrm>
            <a:off x="660400" y="1528224"/>
            <a:ext cx="7899400" cy="4643976"/>
          </a:xfr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" y="94231"/>
            <a:ext cx="1203225" cy="1203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9368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1321046" y="370128"/>
            <a:ext cx="7611782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/>
              <a:t>Giao diện/ Tìm kiếm theo toán tử </a:t>
            </a:r>
            <a:r>
              <a:rPr lang="en-US" altLang="en-US" sz="3600" b="1">
                <a:solidFill>
                  <a:srgbClr val="FF0066"/>
                </a:solidFill>
              </a:rPr>
              <a:t>NOT</a:t>
            </a:r>
          </a:p>
        </p:txBody>
      </p:sp>
      <p:pic>
        <p:nvPicPr>
          <p:cNvPr id="2253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26726" r="-93" b="8905"/>
          <a:stretch>
            <a:fillRect/>
          </a:stretch>
        </p:blipFill>
        <p:spPr>
          <a:xfrm>
            <a:off x="825500" y="1517650"/>
            <a:ext cx="7962900" cy="4540250"/>
          </a:xfr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2" y="28236"/>
            <a:ext cx="1323548" cy="1323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7939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1640541" y="448411"/>
            <a:ext cx="8229600" cy="65468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/>
              <a:t>Kết quả tìm kiếm</a:t>
            </a:r>
          </a:p>
        </p:txBody>
      </p:sp>
      <p:pic>
        <p:nvPicPr>
          <p:cNvPr id="2355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26045" r="1993" b="16867"/>
          <a:stretch>
            <a:fillRect/>
          </a:stretch>
        </p:blipFill>
        <p:spPr>
          <a:xfrm>
            <a:off x="635000" y="1461860"/>
            <a:ext cx="7950200" cy="4684939"/>
          </a:xfr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1" y="12787"/>
            <a:ext cx="1323548" cy="1323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7931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974" y="236033"/>
            <a:ext cx="6480736" cy="1031874"/>
          </a:xfrm>
        </p:spPr>
        <p:txBody>
          <a:bodyPr>
            <a:normAutofit/>
          </a:bodyPr>
          <a:lstStyle/>
          <a:p>
            <a:r>
              <a:rPr lang="en-US" sz="3600" b="1"/>
              <a:t>Xem chi tiết tài liệu tìm được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0" r="3240" b="11957"/>
          <a:stretch/>
        </p:blipFill>
        <p:spPr bwMode="auto">
          <a:xfrm>
            <a:off x="413691" y="1549400"/>
            <a:ext cx="8429302" cy="385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" y="-8220"/>
            <a:ext cx="1323548" cy="1323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5507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1361386" y="188074"/>
            <a:ext cx="6709335" cy="1031874"/>
          </a:xfrm>
        </p:spPr>
        <p:txBody>
          <a:bodyPr/>
          <a:lstStyle/>
          <a:p>
            <a:pPr eaLnBrk="1" hangingPunct="1"/>
            <a:r>
              <a:rPr lang="en-US" altLang="en-US" b="1"/>
              <a:t>Lưu ý 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algn="just" eaLnBrk="1" hangingPunct="1"/>
            <a:r>
              <a:rPr lang="en-US" altLang="en-US"/>
              <a:t>Kết quả tìm trên với tên sách: “Phép tính vi phân và tích phân của hàm chuỗi số và chuỗi hàm: nhóm ngành II” Có số đăng ký cá biệt: SGTN1000647-56 (SGTN1000647- SGTN1000656).</a:t>
            </a:r>
          </a:p>
          <a:p>
            <a:pPr algn="just" eaLnBrk="1" hangingPunct="1"/>
            <a:r>
              <a:rPr lang="en-US" altLang="en-US"/>
              <a:t>Bạn đọc muốn mượn tài liệu này khi tài liệu </a:t>
            </a:r>
            <a:r>
              <a:rPr lang="en-US" altLang="en-US" b="1">
                <a:solidFill>
                  <a:srgbClr val="FF0066"/>
                </a:solidFill>
              </a:rPr>
              <a:t>“Rỗi”</a:t>
            </a:r>
            <a:r>
              <a:rPr lang="en-US" altLang="en-US"/>
              <a:t> và phải ghi phiếu yêu cầu mượn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9" y="42238"/>
            <a:ext cx="1323547" cy="1323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7436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884" y="188074"/>
            <a:ext cx="7753724" cy="103187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/>
              <a:t>Điền thông tin vào phiếu yêu cầu</a:t>
            </a:r>
          </a:p>
        </p:txBody>
      </p:sp>
      <p:sp>
        <p:nvSpPr>
          <p:cNvPr id="2663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4500" y="1539789"/>
            <a:ext cx="8299450" cy="4386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/>
              <a:t>                 PHIẾU MƯỢN SÁCH THEO YÊU CẦU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     Họ và tên: Nguyễn Văn Tiến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Lớp: K1.SP Vật lý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Yêu cầu mượn các tên sách: </a:t>
            </a:r>
            <a:r>
              <a:rPr lang="en-US" altLang="en-US" sz="2400">
                <a:solidFill>
                  <a:srgbClr val="FF0066"/>
                </a:solidFill>
              </a:rPr>
              <a:t>Phép tính vi phân và tích phân của hàm chuỗi số và chuỗi hàm: nhóm ngành II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                                         Số ĐKCB: </a:t>
            </a:r>
            <a:r>
              <a:rPr lang="en-US" altLang="en-US" sz="2400">
                <a:solidFill>
                  <a:srgbClr val="3333CC"/>
                </a:solidFill>
              </a:rPr>
              <a:t>SGTN1000647- 56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Ngày mượn: 20/10/2016   Ngày trả: 23/10/2010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/>
              <a:t>       Ký mượn(ghi rõ họ tên)                    Thủ thư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             Nguyễn Văn Tiến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" y="102399"/>
            <a:ext cx="1203225" cy="1203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1630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387" y="171012"/>
            <a:ext cx="7274112" cy="1031874"/>
          </a:xfrm>
        </p:spPr>
        <p:txBody>
          <a:bodyPr>
            <a:normAutofit/>
          </a:bodyPr>
          <a:lstStyle/>
          <a:p>
            <a:r>
              <a:rPr lang="en-US" altLang="en-US" sz="3600" b="1"/>
              <a:t>Góp ý của bạn đọc cho Thư viện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0" b="20386"/>
          <a:stretch>
            <a:fillRect/>
          </a:stretch>
        </p:blipFill>
        <p:spPr>
          <a:xfrm>
            <a:off x="457200" y="1516284"/>
            <a:ext cx="8229600" cy="4579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0" y="25176"/>
            <a:ext cx="1323547" cy="1323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1022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1287413" y="355320"/>
            <a:ext cx="7197911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/>
              <a:t>Trang riêng dành cho bạn đọc</a:t>
            </a:r>
          </a:p>
        </p:txBody>
      </p:sp>
      <p:pic>
        <p:nvPicPr>
          <p:cNvPr id="2867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9" b="20699"/>
          <a:stretch>
            <a:fillRect/>
          </a:stretch>
        </p:blipFill>
        <p:spPr>
          <a:xfrm>
            <a:off x="685800" y="1632772"/>
            <a:ext cx="7937500" cy="433622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8" y="73589"/>
            <a:ext cx="1203225" cy="1203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3593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628" y="161755"/>
            <a:ext cx="7739529" cy="1031874"/>
          </a:xfrm>
        </p:spPr>
        <p:txBody>
          <a:bodyPr>
            <a:normAutofit/>
          </a:bodyPr>
          <a:lstStyle/>
          <a:p>
            <a:r>
              <a:rPr lang="en-US" altLang="en-US" sz="3600" b="1"/>
              <a:t>Đăng nhập khi bạn đọc đã đăng ký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0" b="15819"/>
          <a:stretch>
            <a:fillRect/>
          </a:stretch>
        </p:blipFill>
        <p:spPr>
          <a:xfrm>
            <a:off x="457200" y="1632030"/>
            <a:ext cx="8229600" cy="4463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0" y="15918"/>
            <a:ext cx="1323548" cy="1323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676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00" y="174627"/>
            <a:ext cx="7797800" cy="10318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AU" sz="2800" b="1" dirty="0"/>
              <a:t>TÌM KIẾM THÔNG TIN TẠI TRUNG TÂM THƯ VIỆN TRƯỜNG ĐẠI HỌC HÀ TĨNH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632" y="1728047"/>
            <a:ext cx="8299450" cy="4657903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</a:pPr>
            <a:r>
              <a:rPr lang="en-US" dirty="0"/>
              <a:t>Tổng quan về Trung tâm Thông tin – Thư viện</a:t>
            </a:r>
          </a:p>
          <a:p>
            <a:pPr lvl="0">
              <a:lnSpc>
                <a:spcPct val="120000"/>
              </a:lnSpc>
            </a:pPr>
            <a:r>
              <a:rPr lang="en-US" dirty="0"/>
              <a:t>Vốn tài liệu và các cơ sở dữ liệu</a:t>
            </a:r>
          </a:p>
          <a:p>
            <a:pPr lvl="0">
              <a:lnSpc>
                <a:spcPct val="120000"/>
              </a:lnSpc>
            </a:pPr>
            <a:r>
              <a:rPr lang="en-US" dirty="0"/>
              <a:t>Phương pháp tìm kiếm các cơ sở dữ liệu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Cơ sở dữ liệu thư mục sách (OPAC)</a:t>
            </a:r>
          </a:p>
          <a:p>
            <a:pPr lvl="1">
              <a:lnSpc>
                <a:spcPct val="120000"/>
              </a:lnSpc>
            </a:pPr>
            <a:r>
              <a:rPr lang="en-US" dirty="0" err="1"/>
              <a:t>Cơ</a:t>
            </a:r>
            <a:r>
              <a:rPr lang="en-US" dirty="0"/>
              <a:t> sở dữ liệu tài liệu số nội sinh (Dspace)</a:t>
            </a:r>
          </a:p>
          <a:p>
            <a:pPr lvl="0">
              <a:lnSpc>
                <a:spcPct val="12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0" y="118926"/>
            <a:ext cx="1030646" cy="1030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6384363"/>
            <a:ext cx="9144000" cy="3429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duong.tran@htu.edu.vn                                                                                                        lic.htu.edu.vn</a:t>
            </a:r>
          </a:p>
        </p:txBody>
      </p:sp>
    </p:spTree>
    <p:extLst>
      <p:ext uri="{BB962C8B-B14F-4D97-AF65-F5344CB8AC3E}">
        <p14:creationId xmlns:p14="http://schemas.microsoft.com/office/powerpoint/2010/main" val="3898355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1226256" y="341873"/>
            <a:ext cx="6898341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/>
              <a:t>Nếu bạn đọc chưa đăng ký</a:t>
            </a:r>
          </a:p>
        </p:txBody>
      </p:sp>
      <p:pic>
        <p:nvPicPr>
          <p:cNvPr id="3072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7" b="18703"/>
          <a:stretch>
            <a:fillRect/>
          </a:stretch>
        </p:blipFill>
        <p:spPr>
          <a:xfrm>
            <a:off x="609600" y="1419430"/>
            <a:ext cx="7975600" cy="484166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1" y="60142"/>
            <a:ext cx="1203225" cy="1203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1547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477" y="350933"/>
            <a:ext cx="8331200" cy="716624"/>
          </a:xfrm>
        </p:spPr>
        <p:txBody>
          <a:bodyPr>
            <a:normAutofit/>
          </a:bodyPr>
          <a:lstStyle/>
          <a:p>
            <a:r>
              <a:rPr lang="en-US" altLang="en-US" sz="3600" b="1"/>
              <a:t>Nhập thông tin đăng ký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0" b="14136"/>
          <a:stretch>
            <a:fillRect/>
          </a:stretch>
        </p:blipFill>
        <p:spPr>
          <a:xfrm>
            <a:off x="495300" y="1574156"/>
            <a:ext cx="8229600" cy="4273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" y="47471"/>
            <a:ext cx="1323548" cy="1323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5423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265" y="188074"/>
            <a:ext cx="8331200" cy="1031874"/>
          </a:xfrm>
        </p:spPr>
        <p:txBody>
          <a:bodyPr>
            <a:normAutofit/>
          </a:bodyPr>
          <a:lstStyle/>
          <a:p>
            <a:r>
              <a:rPr lang="en-US" altLang="en-US" sz="3600" b="1"/>
              <a:t>Đăng ký thành công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0" b="19186"/>
          <a:stretch>
            <a:fillRect/>
          </a:stretch>
        </p:blipFill>
        <p:spPr>
          <a:xfrm>
            <a:off x="457200" y="1597306"/>
            <a:ext cx="8229600" cy="4689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6" y="42238"/>
            <a:ext cx="1323547" cy="1323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63698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1438837" y="336176"/>
            <a:ext cx="7812741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/>
              <a:t>Biết được thông tin cá nhân</a:t>
            </a:r>
          </a:p>
        </p:txBody>
      </p:sp>
      <p:pic>
        <p:nvPicPr>
          <p:cNvPr id="3584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7" t="52013" r="-174" b="18266"/>
          <a:stretch>
            <a:fillRect/>
          </a:stretch>
        </p:blipFill>
        <p:spPr>
          <a:xfrm>
            <a:off x="609600" y="1752600"/>
            <a:ext cx="8050213" cy="3695700"/>
          </a:xfr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7" y="15061"/>
            <a:ext cx="1323548" cy="1323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5046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1425388" y="416859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/>
              <a:t>Lĩnh vực quan tâm</a:t>
            </a:r>
          </a:p>
        </p:txBody>
      </p:sp>
      <p:pic>
        <p:nvPicPr>
          <p:cNvPr id="3687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52" r="-174" b="14551"/>
          <a:stretch>
            <a:fillRect/>
          </a:stretch>
        </p:blipFill>
        <p:spPr>
          <a:xfrm>
            <a:off x="609600" y="1747776"/>
            <a:ext cx="8216900" cy="4195823"/>
          </a:xfr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4" y="16487"/>
            <a:ext cx="1323547" cy="1323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5683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AEE6380-FD14-4222-9AA4-3060AEDAD3B6}" type="slidenum">
              <a:rPr lang="en-US" altLang="en-US" sz="1400" smtClean="0"/>
              <a:pPr/>
              <a:t>35</a:t>
            </a:fld>
            <a:endParaRPr lang="en-US" altLang="en-US" sz="140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1473464" y="168275"/>
            <a:ext cx="825649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/>
              <a:t>Đăng ký đặt chổ/ mượn online</a:t>
            </a:r>
          </a:p>
        </p:txBody>
      </p:sp>
      <p:pic>
        <p:nvPicPr>
          <p:cNvPr id="3789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0" b="6931"/>
          <a:stretch>
            <a:fillRect/>
          </a:stretch>
        </p:blipFill>
        <p:spPr>
          <a:xfrm>
            <a:off x="533400" y="1600200"/>
            <a:ext cx="8229600" cy="41783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2" y="33559"/>
            <a:ext cx="1323548" cy="1323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096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1382806" y="229533"/>
            <a:ext cx="6911788" cy="9112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/>
              <a:t>Đăng ký mượn</a:t>
            </a:r>
          </a:p>
        </p:txBody>
      </p:sp>
      <p:pic>
        <p:nvPicPr>
          <p:cNvPr id="3891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0" r="-1852" b="16615"/>
          <a:stretch>
            <a:fillRect/>
          </a:stretch>
        </p:blipFill>
        <p:spPr>
          <a:xfrm>
            <a:off x="647700" y="1638300"/>
            <a:ext cx="8382000" cy="38862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4" y="23373"/>
            <a:ext cx="1323547" cy="1323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7147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50147" y="361577"/>
            <a:ext cx="6132605" cy="7858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/>
              <a:t>Trang trợ giúp</a:t>
            </a:r>
          </a:p>
        </p:txBody>
      </p:sp>
      <p:pic>
        <p:nvPicPr>
          <p:cNvPr id="3994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7" b="6696"/>
          <a:stretch>
            <a:fillRect/>
          </a:stretch>
        </p:blipFill>
        <p:spPr>
          <a:xfrm>
            <a:off x="660400" y="1480608"/>
            <a:ext cx="7912100" cy="461539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9" y="18088"/>
            <a:ext cx="1323548" cy="1323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20866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292" y="418164"/>
            <a:ext cx="7547909" cy="628277"/>
          </a:xfrm>
        </p:spPr>
        <p:txBody>
          <a:bodyPr>
            <a:normAutofit fontScale="90000"/>
          </a:bodyPr>
          <a:lstStyle/>
          <a:p>
            <a:r>
              <a:rPr lang="en-US" sz="3600" b="1"/>
              <a:t>Tạo mục lục tài liệu đã tìm kiếm được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71" y="1391870"/>
            <a:ext cx="8299450" cy="4657903"/>
          </a:xfrm>
        </p:spPr>
        <p:txBody>
          <a:bodyPr/>
          <a:lstStyle/>
          <a:p>
            <a:r>
              <a:rPr lang="en-US"/>
              <a:t>Bước 1: Tìm kiếm</a:t>
            </a:r>
          </a:p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333" r="31088" b="16146"/>
          <a:stretch/>
        </p:blipFill>
        <p:spPr bwMode="auto">
          <a:xfrm>
            <a:off x="739361" y="1802636"/>
            <a:ext cx="7071140" cy="435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7" y="102491"/>
            <a:ext cx="1203225" cy="1203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78844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391870"/>
            <a:ext cx="8299450" cy="4657903"/>
          </a:xfrm>
        </p:spPr>
        <p:txBody>
          <a:bodyPr/>
          <a:lstStyle/>
          <a:p>
            <a:r>
              <a:rPr lang="en-US"/>
              <a:t>Bước 2: Chọn tài liệu và tải biểu ghi</a:t>
            </a:r>
          </a:p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92" t="18200" r="2044" b="8639"/>
          <a:stretch/>
        </p:blipFill>
        <p:spPr>
          <a:xfrm>
            <a:off x="668974" y="1958977"/>
            <a:ext cx="8106726" cy="427616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9373307">
            <a:off x="474861" y="5032741"/>
            <a:ext cx="1535687" cy="61613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Chọn tài liệu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06817" y="174627"/>
            <a:ext cx="7475818" cy="1031874"/>
          </a:xfrm>
        </p:spPr>
        <p:txBody>
          <a:bodyPr>
            <a:normAutofit fontScale="90000"/>
          </a:bodyPr>
          <a:lstStyle/>
          <a:p>
            <a:r>
              <a:rPr lang="en-US" sz="3600" b="1"/>
              <a:t>Tạo mục lục tài liệu đã tìm kiếm được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488045" y="2515530"/>
            <a:ext cx="1535687" cy="61613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Tải biểu ghi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" y="28790"/>
            <a:ext cx="1323548" cy="1323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6584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1584279" y="287304"/>
            <a:ext cx="7423128" cy="711201"/>
          </a:xfrm>
        </p:spPr>
        <p:txBody>
          <a:bodyPr>
            <a:normAutofit fontScale="90000"/>
          </a:bodyPr>
          <a:lstStyle/>
          <a:p>
            <a:r>
              <a:rPr lang="en-US" sz="2800" b="1"/>
              <a:t>Tổng quan về Trung tâm Thông tin – Thư viện</a:t>
            </a: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152400" y="1987111"/>
            <a:ext cx="8801100" cy="4112616"/>
            <a:chOff x="166687" y="1615579"/>
            <a:chExt cx="8801100" cy="4112616"/>
          </a:xfrm>
        </p:grpSpPr>
        <p:sp>
          <p:nvSpPr>
            <p:cNvPr id="55" name="AutoShape 36"/>
            <p:cNvSpPr>
              <a:spLocks noChangeArrowheads="1"/>
            </p:cNvSpPr>
            <p:nvPr/>
          </p:nvSpPr>
          <p:spPr bwMode="gray">
            <a:xfrm>
              <a:off x="313798" y="4975453"/>
              <a:ext cx="2952750" cy="56206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 algn="ctr">
              <a:solidFill>
                <a:srgbClr val="7C72C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100" dir="5400000" rotWithShape="0">
                      <a:srgbClr val="000000">
                        <a:alpha val="3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latin typeface="+mn-lt"/>
              </a:endParaRPr>
            </a:p>
          </p:txBody>
        </p:sp>
        <p:sp>
          <p:nvSpPr>
            <p:cNvPr id="57" name="AutoShape 38"/>
            <p:cNvSpPr>
              <a:spLocks noChangeArrowheads="1"/>
            </p:cNvSpPr>
            <p:nvPr/>
          </p:nvSpPr>
          <p:spPr bwMode="gray">
            <a:xfrm>
              <a:off x="195177" y="1886322"/>
              <a:ext cx="2353220" cy="346075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 algn="ctr">
              <a:solidFill>
                <a:srgbClr val="C6902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100" dir="5400000" rotWithShape="0">
                      <a:srgbClr val="000000">
                        <a:alpha val="3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latin typeface="+mn-lt"/>
              </a:endParaRPr>
            </a:p>
          </p:txBody>
        </p:sp>
        <p:sp>
          <p:nvSpPr>
            <p:cNvPr id="81" name="Rectangle 107"/>
            <p:cNvSpPr>
              <a:spLocks noChangeArrowheads="1"/>
            </p:cNvSpPr>
            <p:nvPr/>
          </p:nvSpPr>
          <p:spPr bwMode="auto">
            <a:xfrm>
              <a:off x="166687" y="1864954"/>
              <a:ext cx="2616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800" b="1">
                  <a:latin typeface="+mn-lt"/>
                  <a:cs typeface="Arial" panose="020B0604020202020204" pitchFamily="34" charset="0"/>
                </a:rPr>
                <a:t>Ban giám đốc và các tổ</a:t>
              </a:r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83" name="Rectangle 112"/>
            <p:cNvSpPr>
              <a:spLocks noChangeArrowheads="1"/>
            </p:cNvSpPr>
            <p:nvPr/>
          </p:nvSpPr>
          <p:spPr bwMode="auto">
            <a:xfrm>
              <a:off x="420271" y="5006654"/>
              <a:ext cx="205376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600" b="1">
                  <a:cs typeface="Arial" panose="020B0604020202020204" pitchFamily="34" charset="0"/>
                </a:rPr>
                <a:t>Số lượng đầu sách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en-US" sz="1600" b="1">
                  <a:cs typeface="Arial" panose="020B0604020202020204" pitchFamily="34" charset="0"/>
                </a:rPr>
                <a:t>10573 - 72016 cuốn</a:t>
              </a:r>
              <a:endParaRPr lang="en-US" sz="1600" dirty="0">
                <a:cs typeface="Arial" panose="020B0604020202020204" pitchFamily="34" charset="0"/>
              </a:endParaRPr>
            </a:p>
          </p:txBody>
        </p:sp>
        <p:sp>
          <p:nvSpPr>
            <p:cNvPr id="56" name="AutoShape 37"/>
            <p:cNvSpPr>
              <a:spLocks noChangeArrowheads="1"/>
            </p:cNvSpPr>
            <p:nvPr/>
          </p:nvSpPr>
          <p:spPr bwMode="gray">
            <a:xfrm>
              <a:off x="5697843" y="5122582"/>
              <a:ext cx="2751136" cy="52476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 algn="ctr">
              <a:solidFill>
                <a:srgbClr val="3FA5A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100" dir="5400000" rotWithShape="0">
                      <a:srgbClr val="000000">
                        <a:alpha val="3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latin typeface="+mn-lt"/>
              </a:endParaRPr>
            </a:p>
          </p:txBody>
        </p:sp>
        <p:sp>
          <p:nvSpPr>
            <p:cNvPr id="58" name="AutoShape 39"/>
            <p:cNvSpPr>
              <a:spLocks noChangeArrowheads="1"/>
            </p:cNvSpPr>
            <p:nvPr/>
          </p:nvSpPr>
          <p:spPr bwMode="gray">
            <a:xfrm>
              <a:off x="5697843" y="1861857"/>
              <a:ext cx="2924175" cy="346075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 algn="ctr">
              <a:solidFill>
                <a:srgbClr val="D5725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100" dir="5400000" rotWithShape="0">
                      <a:srgbClr val="000000">
                        <a:alpha val="3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latin typeface="+mn-lt"/>
              </a:endParaRPr>
            </a:p>
          </p:txBody>
        </p:sp>
        <p:sp>
          <p:nvSpPr>
            <p:cNvPr id="59" name="Donut 84"/>
            <p:cNvSpPr>
              <a:spLocks/>
            </p:cNvSpPr>
            <p:nvPr/>
          </p:nvSpPr>
          <p:spPr bwMode="gray">
            <a:xfrm>
              <a:off x="2540305" y="1763432"/>
              <a:ext cx="3794125" cy="3794125"/>
            </a:xfrm>
            <a:custGeom>
              <a:avLst/>
              <a:gdLst>
                <a:gd name="T0" fmla="*/ 1897063 w 4044950"/>
                <a:gd name="T1" fmla="*/ 0 h 4044950"/>
                <a:gd name="T2" fmla="*/ 555637 w 4044950"/>
                <a:gd name="T3" fmla="*/ 555637 h 4044950"/>
                <a:gd name="T4" fmla="*/ 0 w 4044950"/>
                <a:gd name="T5" fmla="*/ 1897063 h 4044950"/>
                <a:gd name="T6" fmla="*/ 555637 w 4044950"/>
                <a:gd name="T7" fmla="*/ 3238488 h 4044950"/>
                <a:gd name="T8" fmla="*/ 1897063 w 4044950"/>
                <a:gd name="T9" fmla="*/ 3794125 h 4044950"/>
                <a:gd name="T10" fmla="*/ 3238488 w 4044950"/>
                <a:gd name="T11" fmla="*/ 3238488 h 4044950"/>
                <a:gd name="T12" fmla="*/ 3794125 w 4044950"/>
                <a:gd name="T13" fmla="*/ 1897063 h 4044950"/>
                <a:gd name="T14" fmla="*/ 3238488 w 4044950"/>
                <a:gd name="T15" fmla="*/ 555637 h 4044950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592369 w 4044950"/>
                <a:gd name="T25" fmla="*/ 592369 h 4044950"/>
                <a:gd name="T26" fmla="*/ 3452581 w 4044950"/>
                <a:gd name="T27" fmla="*/ 3452581 h 40449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44950" h="4044950">
                  <a:moveTo>
                    <a:pt x="0" y="2022475"/>
                  </a:moveTo>
                  <a:lnTo>
                    <a:pt x="0" y="2022474"/>
                  </a:lnTo>
                  <a:cubicBezTo>
                    <a:pt x="1" y="905493"/>
                    <a:pt x="905493" y="1"/>
                    <a:pt x="2022475" y="2"/>
                  </a:cubicBezTo>
                  <a:cubicBezTo>
                    <a:pt x="2022476" y="2"/>
                    <a:pt x="2022477" y="2"/>
                    <a:pt x="2022479" y="2"/>
                  </a:cubicBezTo>
                  <a:cubicBezTo>
                    <a:pt x="3139460" y="3"/>
                    <a:pt x="4044952" y="905495"/>
                    <a:pt x="4044952" y="2022477"/>
                  </a:cubicBezTo>
                  <a:cubicBezTo>
                    <a:pt x="4044952" y="2022478"/>
                    <a:pt x="4044951" y="2022479"/>
                    <a:pt x="4044951" y="2022480"/>
                  </a:cubicBezTo>
                  <a:lnTo>
                    <a:pt x="4044952" y="2022481"/>
                  </a:lnTo>
                  <a:cubicBezTo>
                    <a:pt x="4044952" y="3139463"/>
                    <a:pt x="3139459" y="4044956"/>
                    <a:pt x="2022477" y="4044956"/>
                  </a:cubicBezTo>
                  <a:cubicBezTo>
                    <a:pt x="2022476" y="4044956"/>
                    <a:pt x="2022476" y="4044955"/>
                    <a:pt x="2022476" y="4044955"/>
                  </a:cubicBezTo>
                  <a:cubicBezTo>
                    <a:pt x="905494" y="4044955"/>
                    <a:pt x="2" y="3139462"/>
                    <a:pt x="2" y="2022481"/>
                  </a:cubicBezTo>
                  <a:cubicBezTo>
                    <a:pt x="1" y="2022480"/>
                    <a:pt x="2" y="2022479"/>
                    <a:pt x="2" y="2022479"/>
                  </a:cubicBezTo>
                  <a:lnTo>
                    <a:pt x="0" y="2022475"/>
                  </a:lnTo>
                  <a:close/>
                  <a:moveTo>
                    <a:pt x="92953" y="2022475"/>
                  </a:moveTo>
                  <a:lnTo>
                    <a:pt x="92953" y="2022474"/>
                  </a:lnTo>
                  <a:cubicBezTo>
                    <a:pt x="92953" y="2022475"/>
                    <a:pt x="92953" y="2022476"/>
                    <a:pt x="92953" y="2022476"/>
                  </a:cubicBezTo>
                  <a:cubicBezTo>
                    <a:pt x="92952" y="3088121"/>
                    <a:pt x="956828" y="3951997"/>
                    <a:pt x="2022473" y="3951998"/>
                  </a:cubicBezTo>
                  <a:cubicBezTo>
                    <a:pt x="2022473" y="3951998"/>
                    <a:pt x="2022473" y="3951999"/>
                    <a:pt x="2022474" y="3951999"/>
                  </a:cubicBezTo>
                  <a:cubicBezTo>
                    <a:pt x="3088119" y="3951998"/>
                    <a:pt x="3951995" y="3088123"/>
                    <a:pt x="3951995" y="2022477"/>
                  </a:cubicBezTo>
                  <a:lnTo>
                    <a:pt x="3951996" y="2022478"/>
                  </a:lnTo>
                  <a:cubicBezTo>
                    <a:pt x="3951996" y="956832"/>
                    <a:pt x="3088119" y="92956"/>
                    <a:pt x="2022474" y="92956"/>
                  </a:cubicBezTo>
                  <a:cubicBezTo>
                    <a:pt x="2022473" y="92956"/>
                    <a:pt x="2022472" y="92956"/>
                    <a:pt x="2022472" y="92956"/>
                  </a:cubicBezTo>
                  <a:cubicBezTo>
                    <a:pt x="956827" y="92955"/>
                    <a:pt x="92951" y="956831"/>
                    <a:pt x="92950" y="2022475"/>
                  </a:cubicBezTo>
                  <a:lnTo>
                    <a:pt x="92953" y="202247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3020" dir="3179998" algn="ctr" rotWithShape="0">
                      <a:srgbClr val="EAEAE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0" name="Oval 41"/>
            <p:cNvSpPr>
              <a:spLocks noChangeArrowheads="1"/>
            </p:cNvSpPr>
            <p:nvPr/>
          </p:nvSpPr>
          <p:spPr bwMode="gray">
            <a:xfrm>
              <a:off x="5295708" y="1615579"/>
              <a:ext cx="1192213" cy="1192213"/>
            </a:xfrm>
            <a:prstGeom prst="ellipse">
              <a:avLst/>
            </a:prstGeom>
            <a:solidFill>
              <a:srgbClr val="D57253"/>
            </a:solidFill>
            <a:ln w="28575" algn="ctr">
              <a:solidFill>
                <a:srgbClr val="F8F8F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100" dir="5400000" rotWithShape="0">
                      <a:srgbClr val="000000">
                        <a:alpha val="3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sz="1600">
                <a:latin typeface="+mn-lt"/>
              </a:endParaRPr>
            </a:p>
          </p:txBody>
        </p:sp>
        <p:sp>
          <p:nvSpPr>
            <p:cNvPr id="61" name="Oval 42"/>
            <p:cNvSpPr>
              <a:spLocks noChangeArrowheads="1"/>
            </p:cNvSpPr>
            <p:nvPr/>
          </p:nvSpPr>
          <p:spPr bwMode="gray">
            <a:xfrm>
              <a:off x="5071122" y="4616062"/>
              <a:ext cx="1209333" cy="1112133"/>
            </a:xfrm>
            <a:prstGeom prst="ellipse">
              <a:avLst/>
            </a:prstGeom>
            <a:solidFill>
              <a:srgbClr val="3FA5A7"/>
            </a:solidFill>
            <a:ln w="28575" algn="ctr">
              <a:solidFill>
                <a:srgbClr val="F8F8F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100" dir="5400000" rotWithShape="0">
                      <a:srgbClr val="000000">
                        <a:alpha val="3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latin typeface="+mn-lt"/>
              </a:endParaRPr>
            </a:p>
          </p:txBody>
        </p:sp>
        <p:sp>
          <p:nvSpPr>
            <p:cNvPr id="62" name="Oval 43"/>
            <p:cNvSpPr>
              <a:spLocks noChangeArrowheads="1"/>
            </p:cNvSpPr>
            <p:nvPr/>
          </p:nvSpPr>
          <p:spPr bwMode="gray">
            <a:xfrm>
              <a:off x="2410131" y="1627700"/>
              <a:ext cx="1192213" cy="1192213"/>
            </a:xfrm>
            <a:prstGeom prst="ellipse">
              <a:avLst/>
            </a:prstGeom>
            <a:solidFill>
              <a:srgbClr val="C69024"/>
            </a:solidFill>
            <a:ln w="28575" algn="ctr">
              <a:solidFill>
                <a:srgbClr val="F8F8F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100" dir="5400000" rotWithShape="0">
                      <a:srgbClr val="000000">
                        <a:alpha val="3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latin typeface="+mn-lt"/>
              </a:endParaRPr>
            </a:p>
          </p:txBody>
        </p:sp>
        <p:sp>
          <p:nvSpPr>
            <p:cNvPr id="63" name="Oval 44"/>
            <p:cNvSpPr>
              <a:spLocks noChangeArrowheads="1"/>
            </p:cNvSpPr>
            <p:nvPr/>
          </p:nvSpPr>
          <p:spPr bwMode="gray">
            <a:xfrm>
              <a:off x="2369649" y="4410301"/>
              <a:ext cx="1192213" cy="1192213"/>
            </a:xfrm>
            <a:prstGeom prst="ellipse">
              <a:avLst/>
            </a:prstGeom>
            <a:solidFill>
              <a:srgbClr val="7C72C8"/>
            </a:solidFill>
            <a:ln w="28575" algn="ctr">
              <a:solidFill>
                <a:srgbClr val="F8F8F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100" dir="5400000" rotWithShape="0">
                      <a:srgbClr val="000000">
                        <a:alpha val="3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latin typeface="+mn-lt"/>
              </a:endParaRPr>
            </a:p>
          </p:txBody>
        </p:sp>
        <p:grpSp>
          <p:nvGrpSpPr>
            <p:cNvPr id="64" name="Group 45"/>
            <p:cNvGrpSpPr>
              <a:grpSpLocks/>
            </p:cNvGrpSpPr>
            <p:nvPr/>
          </p:nvGrpSpPr>
          <p:grpSpPr bwMode="auto">
            <a:xfrm>
              <a:off x="3007030" y="2225395"/>
              <a:ext cx="2860675" cy="2870200"/>
              <a:chOff x="1998" y="1582"/>
              <a:chExt cx="1670" cy="1675"/>
            </a:xfrm>
          </p:grpSpPr>
          <p:sp>
            <p:nvSpPr>
              <p:cNvPr id="65" name="Freeform 46"/>
              <p:cNvSpPr>
                <a:spLocks/>
              </p:cNvSpPr>
              <p:nvPr/>
            </p:nvSpPr>
            <p:spPr bwMode="gray">
              <a:xfrm>
                <a:off x="3017" y="1900"/>
                <a:ext cx="651" cy="1130"/>
              </a:xfrm>
              <a:custGeom>
                <a:avLst/>
                <a:gdLst>
                  <a:gd name="T0" fmla="*/ 131 w 734"/>
                  <a:gd name="T1" fmla="*/ 275 h 1272"/>
                  <a:gd name="T2" fmla="*/ 424 w 734"/>
                  <a:gd name="T3" fmla="*/ 201 h 1272"/>
                  <a:gd name="T4" fmla="*/ 373 w 734"/>
                  <a:gd name="T5" fmla="*/ 0 h 1272"/>
                  <a:gd name="T6" fmla="*/ 474 w 734"/>
                  <a:gd name="T7" fmla="*/ 897 h 1272"/>
                  <a:gd name="T8" fmla="*/ 624 w 734"/>
                  <a:gd name="T9" fmla="*/ 997 h 1272"/>
                  <a:gd name="T10" fmla="*/ 133 w 734"/>
                  <a:gd name="T11" fmla="*/ 1130 h 1272"/>
                  <a:gd name="T12" fmla="*/ 0 w 734"/>
                  <a:gd name="T13" fmla="*/ 617 h 1272"/>
                  <a:gd name="T14" fmla="*/ 144 w 734"/>
                  <a:gd name="T15" fmla="*/ 709 h 1272"/>
                  <a:gd name="T16" fmla="*/ 131 w 734"/>
                  <a:gd name="T17" fmla="*/ 275 h 12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4" h="1272">
                    <a:moveTo>
                      <a:pt x="148" y="310"/>
                    </a:moveTo>
                    <a:lnTo>
                      <a:pt x="478" y="226"/>
                    </a:lnTo>
                    <a:lnTo>
                      <a:pt x="420" y="0"/>
                    </a:lnTo>
                    <a:cubicBezTo>
                      <a:pt x="620" y="170"/>
                      <a:pt x="734" y="646"/>
                      <a:pt x="534" y="1010"/>
                    </a:cubicBezTo>
                    <a:lnTo>
                      <a:pt x="704" y="1122"/>
                    </a:lnTo>
                    <a:lnTo>
                      <a:pt x="150" y="1272"/>
                    </a:lnTo>
                    <a:lnTo>
                      <a:pt x="0" y="694"/>
                    </a:lnTo>
                    <a:lnTo>
                      <a:pt x="162" y="798"/>
                    </a:lnTo>
                    <a:cubicBezTo>
                      <a:pt x="268" y="718"/>
                      <a:pt x="276" y="414"/>
                      <a:pt x="148" y="310"/>
                    </a:cubicBezTo>
                    <a:close/>
                  </a:path>
                </a:pathLst>
              </a:custGeom>
              <a:solidFill>
                <a:srgbClr val="3FA5A7"/>
              </a:solidFill>
              <a:ln w="28575" cap="flat" cmpd="sng">
                <a:solidFill>
                  <a:srgbClr val="F8F8F8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100" dir="5400000" rotWithShape="0">
                        <a:srgbClr val="000000">
                          <a:alpha val="3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6" name="Freeform 47"/>
              <p:cNvSpPr>
                <a:spLocks/>
              </p:cNvSpPr>
              <p:nvPr/>
            </p:nvSpPr>
            <p:spPr bwMode="gray">
              <a:xfrm>
                <a:off x="2218" y="2605"/>
                <a:ext cx="1129" cy="652"/>
              </a:xfrm>
              <a:custGeom>
                <a:avLst/>
                <a:gdLst>
                  <a:gd name="T0" fmla="*/ 854 w 1272"/>
                  <a:gd name="T1" fmla="*/ 131 h 734"/>
                  <a:gd name="T2" fmla="*/ 928 w 1272"/>
                  <a:gd name="T3" fmla="*/ 425 h 734"/>
                  <a:gd name="T4" fmla="*/ 1129 w 1272"/>
                  <a:gd name="T5" fmla="*/ 373 h 734"/>
                  <a:gd name="T6" fmla="*/ 233 w 1272"/>
                  <a:gd name="T7" fmla="*/ 474 h 734"/>
                  <a:gd name="T8" fmla="*/ 133 w 1272"/>
                  <a:gd name="T9" fmla="*/ 625 h 734"/>
                  <a:gd name="T10" fmla="*/ 0 w 1272"/>
                  <a:gd name="T11" fmla="*/ 133 h 734"/>
                  <a:gd name="T12" fmla="*/ 513 w 1272"/>
                  <a:gd name="T13" fmla="*/ 0 h 734"/>
                  <a:gd name="T14" fmla="*/ 421 w 1272"/>
                  <a:gd name="T15" fmla="*/ 144 h 734"/>
                  <a:gd name="T16" fmla="*/ 854 w 1272"/>
                  <a:gd name="T17" fmla="*/ 131 h 7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72" h="734">
                    <a:moveTo>
                      <a:pt x="962" y="148"/>
                    </a:moveTo>
                    <a:lnTo>
                      <a:pt x="1046" y="478"/>
                    </a:lnTo>
                    <a:lnTo>
                      <a:pt x="1272" y="420"/>
                    </a:lnTo>
                    <a:cubicBezTo>
                      <a:pt x="1120" y="606"/>
                      <a:pt x="626" y="734"/>
                      <a:pt x="262" y="534"/>
                    </a:cubicBezTo>
                    <a:lnTo>
                      <a:pt x="150" y="704"/>
                    </a:lnTo>
                    <a:lnTo>
                      <a:pt x="0" y="150"/>
                    </a:lnTo>
                    <a:lnTo>
                      <a:pt x="578" y="0"/>
                    </a:lnTo>
                    <a:lnTo>
                      <a:pt x="474" y="162"/>
                    </a:lnTo>
                    <a:cubicBezTo>
                      <a:pt x="554" y="268"/>
                      <a:pt x="858" y="276"/>
                      <a:pt x="962" y="148"/>
                    </a:cubicBezTo>
                    <a:close/>
                  </a:path>
                </a:pathLst>
              </a:custGeom>
              <a:solidFill>
                <a:srgbClr val="7C72C8"/>
              </a:solidFill>
              <a:ln w="28575" cap="flat" cmpd="sng">
                <a:solidFill>
                  <a:srgbClr val="F8F8F8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100" dir="5400000" rotWithShape="0">
                        <a:srgbClr val="000000">
                          <a:alpha val="3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7" name="Freeform 48"/>
              <p:cNvSpPr>
                <a:spLocks/>
              </p:cNvSpPr>
              <p:nvPr/>
            </p:nvSpPr>
            <p:spPr bwMode="gray">
              <a:xfrm>
                <a:off x="1998" y="1807"/>
                <a:ext cx="651" cy="1129"/>
              </a:xfrm>
              <a:custGeom>
                <a:avLst/>
                <a:gdLst>
                  <a:gd name="T0" fmla="*/ 520 w 734"/>
                  <a:gd name="T1" fmla="*/ 854 h 1272"/>
                  <a:gd name="T2" fmla="*/ 227 w 734"/>
                  <a:gd name="T3" fmla="*/ 928 h 1272"/>
                  <a:gd name="T4" fmla="*/ 279 w 734"/>
                  <a:gd name="T5" fmla="*/ 1129 h 1272"/>
                  <a:gd name="T6" fmla="*/ 177 w 734"/>
                  <a:gd name="T7" fmla="*/ 233 h 1272"/>
                  <a:gd name="T8" fmla="*/ 27 w 734"/>
                  <a:gd name="T9" fmla="*/ 133 h 1272"/>
                  <a:gd name="T10" fmla="*/ 518 w 734"/>
                  <a:gd name="T11" fmla="*/ 0 h 1272"/>
                  <a:gd name="T12" fmla="*/ 651 w 734"/>
                  <a:gd name="T13" fmla="*/ 513 h 1272"/>
                  <a:gd name="T14" fmla="*/ 507 w 734"/>
                  <a:gd name="T15" fmla="*/ 421 h 1272"/>
                  <a:gd name="T16" fmla="*/ 520 w 734"/>
                  <a:gd name="T17" fmla="*/ 854 h 12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4" h="1272">
                    <a:moveTo>
                      <a:pt x="586" y="962"/>
                    </a:moveTo>
                    <a:lnTo>
                      <a:pt x="256" y="1046"/>
                    </a:lnTo>
                    <a:lnTo>
                      <a:pt x="315" y="1272"/>
                    </a:lnTo>
                    <a:cubicBezTo>
                      <a:pt x="102" y="1089"/>
                      <a:pt x="0" y="626"/>
                      <a:pt x="200" y="262"/>
                    </a:cubicBezTo>
                    <a:lnTo>
                      <a:pt x="30" y="150"/>
                    </a:lnTo>
                    <a:lnTo>
                      <a:pt x="584" y="0"/>
                    </a:lnTo>
                    <a:lnTo>
                      <a:pt x="734" y="578"/>
                    </a:lnTo>
                    <a:lnTo>
                      <a:pt x="572" y="474"/>
                    </a:lnTo>
                    <a:cubicBezTo>
                      <a:pt x="466" y="554"/>
                      <a:pt x="458" y="858"/>
                      <a:pt x="586" y="962"/>
                    </a:cubicBezTo>
                    <a:close/>
                  </a:path>
                </a:pathLst>
              </a:custGeom>
              <a:solidFill>
                <a:srgbClr val="C69024"/>
              </a:solidFill>
              <a:ln w="28575" cap="flat" cmpd="sng">
                <a:solidFill>
                  <a:srgbClr val="F8F8F8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100" dir="5400000" rotWithShape="0">
                        <a:srgbClr val="000000">
                          <a:alpha val="3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8" name="Freeform 49"/>
              <p:cNvSpPr>
                <a:spLocks/>
              </p:cNvSpPr>
              <p:nvPr/>
            </p:nvSpPr>
            <p:spPr bwMode="gray">
              <a:xfrm>
                <a:off x="2317" y="1582"/>
                <a:ext cx="1128" cy="652"/>
              </a:xfrm>
              <a:custGeom>
                <a:avLst/>
                <a:gdLst>
                  <a:gd name="T0" fmla="*/ 275 w 1272"/>
                  <a:gd name="T1" fmla="*/ 521 h 734"/>
                  <a:gd name="T2" fmla="*/ 200 w 1272"/>
                  <a:gd name="T3" fmla="*/ 227 h 734"/>
                  <a:gd name="T4" fmla="*/ 0 w 1272"/>
                  <a:gd name="T5" fmla="*/ 279 h 734"/>
                  <a:gd name="T6" fmla="*/ 896 w 1272"/>
                  <a:gd name="T7" fmla="*/ 178 h 734"/>
                  <a:gd name="T8" fmla="*/ 995 w 1272"/>
                  <a:gd name="T9" fmla="*/ 27 h 734"/>
                  <a:gd name="T10" fmla="*/ 1128 w 1272"/>
                  <a:gd name="T11" fmla="*/ 519 h 734"/>
                  <a:gd name="T12" fmla="*/ 615 w 1272"/>
                  <a:gd name="T13" fmla="*/ 652 h 734"/>
                  <a:gd name="T14" fmla="*/ 708 w 1272"/>
                  <a:gd name="T15" fmla="*/ 508 h 734"/>
                  <a:gd name="T16" fmla="*/ 275 w 1272"/>
                  <a:gd name="T17" fmla="*/ 521 h 7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72" h="734">
                    <a:moveTo>
                      <a:pt x="310" y="586"/>
                    </a:moveTo>
                    <a:lnTo>
                      <a:pt x="226" y="256"/>
                    </a:lnTo>
                    <a:lnTo>
                      <a:pt x="0" y="314"/>
                    </a:lnTo>
                    <a:cubicBezTo>
                      <a:pt x="211" y="102"/>
                      <a:pt x="646" y="0"/>
                      <a:pt x="1010" y="200"/>
                    </a:cubicBezTo>
                    <a:lnTo>
                      <a:pt x="1122" y="30"/>
                    </a:lnTo>
                    <a:lnTo>
                      <a:pt x="1272" y="584"/>
                    </a:lnTo>
                    <a:lnTo>
                      <a:pt x="694" y="734"/>
                    </a:lnTo>
                    <a:lnTo>
                      <a:pt x="798" y="572"/>
                    </a:lnTo>
                    <a:cubicBezTo>
                      <a:pt x="718" y="466"/>
                      <a:pt x="414" y="458"/>
                      <a:pt x="310" y="586"/>
                    </a:cubicBezTo>
                    <a:close/>
                  </a:path>
                </a:pathLst>
              </a:custGeom>
              <a:solidFill>
                <a:srgbClr val="D57253"/>
              </a:solidFill>
              <a:ln w="28575" cap="flat" cmpd="sng">
                <a:solidFill>
                  <a:srgbClr val="F8F8F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100" dir="5400000" rotWithShape="0">
                        <a:srgbClr val="000000">
                          <a:alpha val="3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69" name="Group 50"/>
            <p:cNvGrpSpPr>
              <a:grpSpLocks/>
            </p:cNvGrpSpPr>
            <p:nvPr/>
          </p:nvGrpSpPr>
          <p:grpSpPr bwMode="auto">
            <a:xfrm>
              <a:off x="3445180" y="2668307"/>
              <a:ext cx="1984375" cy="1984375"/>
              <a:chOff x="2208" y="1794"/>
              <a:chExt cx="1250" cy="1250"/>
            </a:xfrm>
          </p:grpSpPr>
          <p:sp>
            <p:nvSpPr>
              <p:cNvPr id="70" name="Oval 51"/>
              <p:cNvSpPr>
                <a:spLocks noChangeArrowheads="1"/>
              </p:cNvSpPr>
              <p:nvPr/>
            </p:nvSpPr>
            <p:spPr bwMode="gray">
              <a:xfrm>
                <a:off x="2328" y="1916"/>
                <a:ext cx="1010" cy="100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999999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>
                  <a:latin typeface="+mn-lt"/>
                </a:endParaRPr>
              </a:p>
            </p:txBody>
          </p:sp>
          <p:sp>
            <p:nvSpPr>
              <p:cNvPr id="71" name="Donut 84"/>
              <p:cNvSpPr>
                <a:spLocks/>
              </p:cNvSpPr>
              <p:nvPr/>
            </p:nvSpPr>
            <p:spPr bwMode="gray">
              <a:xfrm>
                <a:off x="2208" y="1794"/>
                <a:ext cx="1250" cy="1250"/>
              </a:xfrm>
              <a:custGeom>
                <a:avLst/>
                <a:gdLst>
                  <a:gd name="T0" fmla="*/ 625 w 4044950"/>
                  <a:gd name="T1" fmla="*/ 0 h 4044950"/>
                  <a:gd name="T2" fmla="*/ 183 w 4044950"/>
                  <a:gd name="T3" fmla="*/ 183 h 4044950"/>
                  <a:gd name="T4" fmla="*/ 0 w 4044950"/>
                  <a:gd name="T5" fmla="*/ 625 h 4044950"/>
                  <a:gd name="T6" fmla="*/ 183 w 4044950"/>
                  <a:gd name="T7" fmla="*/ 1067 h 4044950"/>
                  <a:gd name="T8" fmla="*/ 625 w 4044950"/>
                  <a:gd name="T9" fmla="*/ 1250 h 4044950"/>
                  <a:gd name="T10" fmla="*/ 1067 w 4044950"/>
                  <a:gd name="T11" fmla="*/ 1067 h 4044950"/>
                  <a:gd name="T12" fmla="*/ 1250 w 4044950"/>
                  <a:gd name="T13" fmla="*/ 625 h 4044950"/>
                  <a:gd name="T14" fmla="*/ 1067 w 4044950"/>
                  <a:gd name="T15" fmla="*/ 183 h 4044950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592181 w 4044950"/>
                  <a:gd name="T25" fmla="*/ 592181 h 4044950"/>
                  <a:gd name="T26" fmla="*/ 3452769 w 4044950"/>
                  <a:gd name="T27" fmla="*/ 3452769 h 40449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44950" h="4044950">
                    <a:moveTo>
                      <a:pt x="0" y="2022475"/>
                    </a:moveTo>
                    <a:lnTo>
                      <a:pt x="0" y="2022474"/>
                    </a:lnTo>
                    <a:cubicBezTo>
                      <a:pt x="1" y="905493"/>
                      <a:pt x="905493" y="1"/>
                      <a:pt x="2022475" y="2"/>
                    </a:cubicBezTo>
                    <a:cubicBezTo>
                      <a:pt x="2022476" y="2"/>
                      <a:pt x="2022477" y="2"/>
                      <a:pt x="2022479" y="2"/>
                    </a:cubicBezTo>
                    <a:cubicBezTo>
                      <a:pt x="3139460" y="3"/>
                      <a:pt x="4044952" y="905495"/>
                      <a:pt x="4044952" y="2022477"/>
                    </a:cubicBezTo>
                    <a:cubicBezTo>
                      <a:pt x="4044952" y="2022478"/>
                      <a:pt x="4044951" y="2022479"/>
                      <a:pt x="4044951" y="2022480"/>
                    </a:cubicBezTo>
                    <a:lnTo>
                      <a:pt x="4044952" y="2022481"/>
                    </a:lnTo>
                    <a:cubicBezTo>
                      <a:pt x="4044952" y="3139463"/>
                      <a:pt x="3139459" y="4044956"/>
                      <a:pt x="2022477" y="4044956"/>
                    </a:cubicBezTo>
                    <a:cubicBezTo>
                      <a:pt x="2022476" y="4044956"/>
                      <a:pt x="2022476" y="4044955"/>
                      <a:pt x="2022476" y="4044955"/>
                    </a:cubicBezTo>
                    <a:cubicBezTo>
                      <a:pt x="905494" y="4044955"/>
                      <a:pt x="2" y="3139462"/>
                      <a:pt x="2" y="2022481"/>
                    </a:cubicBezTo>
                    <a:cubicBezTo>
                      <a:pt x="1" y="2022480"/>
                      <a:pt x="2" y="2022479"/>
                      <a:pt x="2" y="2022479"/>
                    </a:cubicBezTo>
                    <a:lnTo>
                      <a:pt x="0" y="2022475"/>
                    </a:lnTo>
                    <a:close/>
                    <a:moveTo>
                      <a:pt x="92953" y="2022475"/>
                    </a:moveTo>
                    <a:lnTo>
                      <a:pt x="92953" y="2022474"/>
                    </a:lnTo>
                    <a:cubicBezTo>
                      <a:pt x="92953" y="2022475"/>
                      <a:pt x="92953" y="2022476"/>
                      <a:pt x="92953" y="2022476"/>
                    </a:cubicBezTo>
                    <a:cubicBezTo>
                      <a:pt x="92952" y="3088121"/>
                      <a:pt x="956828" y="3951997"/>
                      <a:pt x="2022473" y="3951998"/>
                    </a:cubicBezTo>
                    <a:cubicBezTo>
                      <a:pt x="2022473" y="3951998"/>
                      <a:pt x="2022473" y="3951999"/>
                      <a:pt x="2022474" y="3951999"/>
                    </a:cubicBezTo>
                    <a:cubicBezTo>
                      <a:pt x="3088119" y="3951998"/>
                      <a:pt x="3951995" y="3088123"/>
                      <a:pt x="3951995" y="2022477"/>
                    </a:cubicBezTo>
                    <a:lnTo>
                      <a:pt x="3951996" y="2022478"/>
                    </a:lnTo>
                    <a:cubicBezTo>
                      <a:pt x="3951996" y="956832"/>
                      <a:pt x="3088119" y="92956"/>
                      <a:pt x="2022474" y="92956"/>
                    </a:cubicBezTo>
                    <a:cubicBezTo>
                      <a:pt x="2022473" y="92956"/>
                      <a:pt x="2022472" y="92956"/>
                      <a:pt x="2022472" y="92956"/>
                    </a:cubicBezTo>
                    <a:cubicBezTo>
                      <a:pt x="956827" y="92955"/>
                      <a:pt x="92951" y="956831"/>
                      <a:pt x="92950" y="2022475"/>
                    </a:cubicBezTo>
                    <a:lnTo>
                      <a:pt x="92953" y="2022475"/>
                    </a:lnTo>
                    <a:close/>
                  </a:path>
                </a:pathLst>
              </a:custGeom>
              <a:solidFill>
                <a:srgbClr val="EAEAEA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cap="flat" cmpd="sng" algn="ctr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3020" dir="3179998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72" name="Rectangle 53"/>
            <p:cNvSpPr>
              <a:spLocks noChangeArrowheads="1"/>
            </p:cNvSpPr>
            <p:nvPr/>
          </p:nvSpPr>
          <p:spPr bwMode="gray">
            <a:xfrm>
              <a:off x="2290071" y="1879465"/>
              <a:ext cx="142657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600" b="1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Cơ cấu tổ chức</a:t>
              </a:r>
              <a:endParaRPr lang="en-US" sz="16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3" name="Rectangle 54"/>
            <p:cNvSpPr>
              <a:spLocks noChangeArrowheads="1"/>
            </p:cNvSpPr>
            <p:nvPr/>
          </p:nvSpPr>
          <p:spPr bwMode="gray">
            <a:xfrm>
              <a:off x="5414274" y="1874653"/>
              <a:ext cx="107364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Cơ sở vật chất</a:t>
              </a:r>
              <a:endParaRPr lang="en-US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4" name="Rectangle 55"/>
            <p:cNvSpPr>
              <a:spLocks noChangeArrowheads="1"/>
            </p:cNvSpPr>
            <p:nvPr/>
          </p:nvSpPr>
          <p:spPr bwMode="gray">
            <a:xfrm>
              <a:off x="2428931" y="4681467"/>
              <a:ext cx="107364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b="1">
                  <a:solidFill>
                    <a:srgbClr val="FFFFFF"/>
                  </a:solidFill>
                  <a:cs typeface="Arial" panose="020B0604020202020204" pitchFamily="34" charset="0"/>
                </a:rPr>
                <a:t>Tài liệu giấy</a:t>
              </a:r>
              <a:endParaRPr lang="en-US" b="1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5" name="Rectangle 56"/>
            <p:cNvSpPr>
              <a:spLocks noChangeArrowheads="1"/>
            </p:cNvSpPr>
            <p:nvPr/>
          </p:nvSpPr>
          <p:spPr bwMode="gray">
            <a:xfrm>
              <a:off x="5110412" y="4883222"/>
              <a:ext cx="113075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b="1">
                  <a:solidFill>
                    <a:srgbClr val="FFFFFF"/>
                  </a:solidFill>
                  <a:cs typeface="Arial" panose="020B0604020202020204" pitchFamily="34" charset="0"/>
                </a:rPr>
                <a:t>Cơ sở dữ liệu</a:t>
              </a:r>
              <a:endParaRPr lang="en-US" b="1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6" name="Rectangle 57"/>
            <p:cNvSpPr>
              <a:spLocks noChangeArrowheads="1"/>
            </p:cNvSpPr>
            <p:nvPr/>
          </p:nvSpPr>
          <p:spPr bwMode="gray">
            <a:xfrm>
              <a:off x="3606630" y="3286958"/>
              <a:ext cx="1621926" cy="683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buClr>
                  <a:srgbClr val="7B9B63"/>
                </a:buClr>
                <a:buSzPct val="60000"/>
              </a:pPr>
              <a:r>
                <a:rPr lang="en-US" sz="1600" b="1"/>
                <a:t>Trung tâm</a:t>
              </a:r>
            </a:p>
            <a:p>
              <a:pPr algn="ctr">
                <a:lnSpc>
                  <a:spcPct val="120000"/>
                </a:lnSpc>
                <a:buClr>
                  <a:srgbClr val="7B9B63"/>
                </a:buClr>
                <a:buSzPct val="60000"/>
              </a:pPr>
              <a:r>
                <a:rPr lang="en-US" sz="1600" b="1"/>
                <a:t> TT-TV</a:t>
              </a:r>
              <a:endParaRPr lang="en-US" sz="1600" b="1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7" name="Rectangle 7"/>
            <p:cNvSpPr>
              <a:spLocks noChangeArrowheads="1"/>
            </p:cNvSpPr>
            <p:nvPr/>
          </p:nvSpPr>
          <p:spPr bwMode="auto">
            <a:xfrm>
              <a:off x="6399317" y="2239692"/>
              <a:ext cx="2208212" cy="904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en-US" sz="1600">
                  <a:solidFill>
                    <a:schemeClr val="tx2"/>
                  </a:solidFill>
                  <a:latin typeface="+mn-lt"/>
                  <a:cs typeface="Arial" panose="020B0604020202020204" pitchFamily="34" charset="0"/>
                </a:rPr>
                <a:t>- </a:t>
              </a:r>
              <a:r>
                <a:rPr lang="en-US" sz="160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</a:rPr>
                <a:t>Kho sách GV – CS1</a:t>
              </a:r>
            </a:p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en-US" sz="160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</a:rPr>
                <a:t>- Kho sách SV – CS1</a:t>
              </a:r>
            </a:p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en-US" sz="160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</a:rPr>
                <a:t>- Kho sách KT - CSM</a:t>
              </a:r>
              <a:endParaRPr lang="en-US" sz="16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8" name="Rectangle 7"/>
            <p:cNvSpPr>
              <a:spLocks noChangeArrowheads="1"/>
            </p:cNvSpPr>
            <p:nvPr/>
          </p:nvSpPr>
          <p:spPr bwMode="auto">
            <a:xfrm>
              <a:off x="6085638" y="3978359"/>
              <a:ext cx="2659756" cy="904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en-US" sz="1600">
                  <a:solidFill>
                    <a:schemeClr val="tx2"/>
                  </a:solidFill>
                  <a:latin typeface="+mn-lt"/>
                  <a:cs typeface="Arial" panose="020B0604020202020204" pitchFamily="34" charset="0"/>
                </a:rPr>
                <a:t>- </a:t>
              </a:r>
              <a:r>
                <a:rPr lang="en-US" sz="160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</a:rPr>
                <a:t>Tailieu.vn: 1,2 triêu TLS</a:t>
              </a:r>
            </a:p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en-US" sz="160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</a:rPr>
                <a:t>- Tài liệu nội sinh: 117 TLS</a:t>
              </a:r>
            </a:p>
            <a:p>
              <a:pPr marL="285750" indent="-285750" eaLnBrk="1" hangingPunct="1">
                <a:lnSpc>
                  <a:spcPct val="110000"/>
                </a:lnSpc>
                <a:spcBef>
                  <a:spcPct val="0"/>
                </a:spcBef>
                <a:buFontTx/>
                <a:buChar char="-"/>
              </a:pPr>
              <a:endParaRPr lang="en-US" sz="16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9" name="Rectangle 7"/>
            <p:cNvSpPr>
              <a:spLocks noChangeArrowheads="1"/>
            </p:cNvSpPr>
            <p:nvPr/>
          </p:nvSpPr>
          <p:spPr bwMode="auto">
            <a:xfrm>
              <a:off x="166687" y="4323855"/>
              <a:ext cx="2190750" cy="634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en-US" sz="160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</a:rPr>
                <a:t>Giáo trình, sách tham khảo, báo, tạp chí</a:t>
              </a:r>
              <a:endParaRPr lang="en-US" sz="16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80" name="Rectangle 7"/>
            <p:cNvSpPr>
              <a:spLocks noChangeArrowheads="1"/>
            </p:cNvSpPr>
            <p:nvPr/>
          </p:nvSpPr>
          <p:spPr bwMode="auto">
            <a:xfrm>
              <a:off x="323907" y="2242865"/>
              <a:ext cx="2190750" cy="904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en-US" sz="160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</a:rPr>
                <a:t>- Tổ xử lý nghiệp vụ và khai thác thông tin</a:t>
              </a:r>
            </a:p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en-US" sz="160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</a:rPr>
                <a:t>- Tổ phục vụ bạn đọc</a:t>
              </a:r>
              <a:endParaRPr lang="en-US" sz="16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82" name="Rectangle 109"/>
            <p:cNvSpPr>
              <a:spLocks noChangeArrowheads="1"/>
            </p:cNvSpPr>
            <p:nvPr/>
          </p:nvSpPr>
          <p:spPr bwMode="auto">
            <a:xfrm>
              <a:off x="6382054" y="1849157"/>
              <a:ext cx="20669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800" b="1">
                  <a:latin typeface="+mn-lt"/>
                  <a:cs typeface="Arial" panose="020B0604020202020204" pitchFamily="34" charset="0"/>
                </a:rPr>
                <a:t>       2 cơ sở</a:t>
              </a:r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84" name="Rectangle 113"/>
            <p:cNvSpPr>
              <a:spLocks noChangeArrowheads="1"/>
            </p:cNvSpPr>
            <p:nvPr/>
          </p:nvSpPr>
          <p:spPr bwMode="auto">
            <a:xfrm>
              <a:off x="6273560" y="5084278"/>
              <a:ext cx="269422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600" b="1">
                  <a:cs typeface="Arial" pitchFamily="34" charset="0"/>
                </a:rPr>
                <a:t>DL thư mục, SLsố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600" b="1">
                  <a:cs typeface="Arial" pitchFamily="34" charset="0"/>
                </a:rPr>
                <a:t>           4 dữ liệu</a:t>
              </a:r>
              <a:endParaRPr lang="en-US" sz="1600" dirty="0">
                <a:cs typeface="Arial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753394" y="5915061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ea typeface="Calibri" panose="020F0502020204030204" pitchFamily="34" charset="0"/>
              </a:rPr>
              <a:t>Năm 2016</a:t>
            </a:r>
            <a:endParaRPr lang="en-US" b="1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4" y="46677"/>
            <a:ext cx="1316662" cy="1316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55912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Bước 3: Tải về</a:t>
            </a:r>
          </a:p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99" t="18500" r="1633" b="8034"/>
          <a:stretch/>
        </p:blipFill>
        <p:spPr>
          <a:xfrm>
            <a:off x="288320" y="1968036"/>
            <a:ext cx="8455630" cy="357215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461151" y="2690342"/>
            <a:ext cx="1535687" cy="61613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Tải về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99242" y="213996"/>
            <a:ext cx="7664076" cy="1031874"/>
          </a:xfrm>
        </p:spPr>
        <p:txBody>
          <a:bodyPr>
            <a:normAutofit fontScale="90000"/>
          </a:bodyPr>
          <a:lstStyle/>
          <a:p>
            <a:r>
              <a:rPr lang="en-US" sz="3600" b="1"/>
              <a:t>Tạo mục lục tài liệu đã tìm kiếm được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" y="41266"/>
            <a:ext cx="1323547" cy="1323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90906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Bước 4: Chọn khôn dạng dữ liệu (MS Word, Excel)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99" t="17647" r="1012" b="17831"/>
          <a:stretch/>
        </p:blipFill>
        <p:spPr>
          <a:xfrm>
            <a:off x="321464" y="2017058"/>
            <a:ext cx="8454236" cy="387275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756987" y="2434848"/>
            <a:ext cx="1535687" cy="61613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Chọn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0264" y="200035"/>
            <a:ext cx="7489265" cy="1031874"/>
          </a:xfrm>
        </p:spPr>
        <p:txBody>
          <a:bodyPr>
            <a:normAutofit fontScale="90000"/>
          </a:bodyPr>
          <a:lstStyle/>
          <a:p>
            <a:r>
              <a:rPr lang="en-US" sz="3600" b="1"/>
              <a:t>Tạo mục lục tài liệu đã tìm kiếm được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5" y="13858"/>
            <a:ext cx="1323547" cy="1323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14091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Bước 5: Tải file về máy tính</a:t>
            </a:r>
          </a:p>
          <a:p>
            <a:r>
              <a:rPr lang="en-US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7757" r="1839" b="6250"/>
          <a:stretch/>
        </p:blipFill>
        <p:spPr>
          <a:xfrm>
            <a:off x="444500" y="2093212"/>
            <a:ext cx="8458200" cy="3998306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3119718" y="1987039"/>
            <a:ext cx="1438835" cy="52756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Vào đây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12688" y="229751"/>
            <a:ext cx="7610288" cy="1031874"/>
          </a:xfrm>
        </p:spPr>
        <p:txBody>
          <a:bodyPr>
            <a:normAutofit fontScale="90000"/>
          </a:bodyPr>
          <a:lstStyle/>
          <a:p>
            <a:r>
              <a:rPr lang="en-US" sz="3600" b="1"/>
              <a:t>Tạo mục lục tài liệu đã tìm kiếm được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1" y="24183"/>
            <a:ext cx="1323547" cy="1323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70550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356" y="403730"/>
            <a:ext cx="8877462" cy="611806"/>
          </a:xfrm>
        </p:spPr>
        <p:txBody>
          <a:bodyPr>
            <a:noAutofit/>
          </a:bodyPr>
          <a:lstStyle/>
          <a:p>
            <a:r>
              <a:rPr lang="en-US" sz="3000" b="1" dirty="0"/>
              <a:t>2. </a:t>
            </a:r>
            <a:r>
              <a:rPr lang="en-US" sz="3000" b="1" dirty="0" err="1"/>
              <a:t>Tìm</a:t>
            </a:r>
            <a:r>
              <a:rPr lang="en-US" sz="3000" b="1" dirty="0"/>
              <a:t> </a:t>
            </a:r>
            <a:r>
              <a:rPr lang="en-US" sz="3000" b="1" dirty="0" err="1"/>
              <a:t>kiếm</a:t>
            </a:r>
            <a:r>
              <a:rPr lang="en-US" sz="3000" b="1" dirty="0"/>
              <a:t> </a:t>
            </a:r>
            <a:r>
              <a:rPr lang="en-US" sz="3000" b="1" dirty="0" err="1"/>
              <a:t>tài</a:t>
            </a:r>
            <a:r>
              <a:rPr lang="en-US" sz="3000" b="1" dirty="0"/>
              <a:t> </a:t>
            </a:r>
            <a:r>
              <a:rPr lang="en-US" sz="3000" b="1" dirty="0" err="1"/>
              <a:t>liệu</a:t>
            </a:r>
            <a:r>
              <a:rPr lang="en-US" sz="3000" b="1" dirty="0"/>
              <a:t> </a:t>
            </a:r>
            <a:r>
              <a:rPr lang="en-US" sz="3000" b="1" dirty="0" err="1"/>
              <a:t>số</a:t>
            </a:r>
            <a:r>
              <a:rPr lang="en-US" sz="3000" b="1" dirty="0"/>
              <a:t> </a:t>
            </a:r>
            <a:r>
              <a:rPr lang="en-US" sz="3000" b="1" dirty="0" err="1"/>
              <a:t>nội</a:t>
            </a:r>
            <a:r>
              <a:rPr lang="en-US" sz="3000" b="1" dirty="0"/>
              <a:t> </a:t>
            </a:r>
            <a:r>
              <a:rPr lang="en-US" sz="3000" b="1" dirty="0" err="1"/>
              <a:t>sinh</a:t>
            </a:r>
            <a:r>
              <a:rPr lang="en-US" sz="3000" b="1" dirty="0"/>
              <a:t> (DSPACE)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63" y="1387388"/>
            <a:ext cx="8299450" cy="4657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Địa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đăng</a:t>
            </a:r>
            <a:r>
              <a:rPr lang="en-US" sz="2000" dirty="0"/>
              <a:t> </a:t>
            </a:r>
            <a:r>
              <a:rPr lang="en-US" sz="2000" dirty="0" err="1"/>
              <a:t>nhập</a:t>
            </a:r>
            <a:r>
              <a:rPr lang="en-US" sz="2000" dirty="0"/>
              <a:t>: </a:t>
            </a:r>
            <a:r>
              <a:rPr lang="en-US" sz="2000" dirty="0">
                <a:hlinkClick r:id="rId2"/>
              </a:rPr>
              <a:t>http://tailieunoisinh.htu.edu.vn:8088/dspace/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     	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" r="2323" b="6250"/>
          <a:stretch/>
        </p:blipFill>
        <p:spPr bwMode="auto">
          <a:xfrm>
            <a:off x="1033020" y="2349500"/>
            <a:ext cx="7623593" cy="394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9" y="-7897"/>
            <a:ext cx="1323548" cy="1323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65609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967" y="168576"/>
            <a:ext cx="8331200" cy="1031874"/>
          </a:xfrm>
        </p:spPr>
        <p:txBody>
          <a:bodyPr>
            <a:normAutofit/>
          </a:bodyPr>
          <a:lstStyle/>
          <a:p>
            <a:r>
              <a:rPr lang="en-US" sz="3600" b="1"/>
              <a:t>Đăng nhập tài khoản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387388"/>
            <a:ext cx="8614466" cy="4657903"/>
          </a:xfrm>
        </p:spPr>
        <p:txBody>
          <a:bodyPr/>
          <a:lstStyle/>
          <a:p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cán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giảng</a:t>
            </a:r>
            <a:r>
              <a:rPr lang="en-US" sz="2400" dirty="0"/>
              <a:t> </a:t>
            </a:r>
            <a:r>
              <a:rPr lang="en-US" sz="2400" dirty="0" err="1"/>
              <a:t>viên:Địa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E-mail: </a:t>
            </a:r>
            <a:r>
              <a:rPr lang="en-US" sz="2400" dirty="0" err="1"/>
              <a:t>Dùng</a:t>
            </a:r>
            <a:r>
              <a:rPr lang="en-US" sz="2400" dirty="0"/>
              <a:t> mail htu.edu.vn: </a:t>
            </a:r>
            <a:r>
              <a:rPr lang="en-US" sz="2000" dirty="0">
                <a:hlinkClick r:id="rId2"/>
              </a:rPr>
              <a:t>anh.ngodinh@htu.edu.vn</a:t>
            </a:r>
            <a:endParaRPr lang="en-US" sz="2000" dirty="0"/>
          </a:p>
          <a:p>
            <a:r>
              <a:rPr lang="en-US" sz="2400" dirty="0" err="1"/>
              <a:t>Mật</a:t>
            </a:r>
            <a:r>
              <a:rPr lang="en-US" sz="2400" dirty="0"/>
              <a:t> </a:t>
            </a:r>
            <a:r>
              <a:rPr lang="en-US" sz="2400" dirty="0" err="1"/>
              <a:t>khẩu</a:t>
            </a:r>
            <a:r>
              <a:rPr lang="en-US" sz="2400" dirty="0"/>
              <a:t>: 1234567890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t="8333" r="29722" b="20652"/>
          <a:stretch/>
        </p:blipFill>
        <p:spPr bwMode="auto">
          <a:xfrm>
            <a:off x="1381838" y="2572823"/>
            <a:ext cx="5895975" cy="338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1" y="22740"/>
            <a:ext cx="1323547" cy="1323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35086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967" y="168576"/>
            <a:ext cx="8331200" cy="1031874"/>
          </a:xfrm>
        </p:spPr>
        <p:txBody>
          <a:bodyPr>
            <a:normAutofit/>
          </a:bodyPr>
          <a:lstStyle/>
          <a:p>
            <a:r>
              <a:rPr lang="en-US" sz="3600" b="1"/>
              <a:t>Đăng nhập tài khoản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387388"/>
            <a:ext cx="8614466" cy="4657903"/>
          </a:xfrm>
        </p:spPr>
        <p:txBody>
          <a:bodyPr/>
          <a:lstStyle/>
          <a:p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: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mã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đăng</a:t>
            </a:r>
            <a:r>
              <a:rPr lang="en-US" sz="2400" dirty="0"/>
              <a:t> </a:t>
            </a:r>
            <a:r>
              <a:rPr lang="en-US" sz="2400" dirty="0" err="1"/>
              <a:t>nhập</a:t>
            </a:r>
            <a:endParaRPr lang="en-US" sz="2000" dirty="0"/>
          </a:p>
          <a:p>
            <a:r>
              <a:rPr lang="en-US" sz="2400" dirty="0" err="1"/>
              <a:t>Mật</a:t>
            </a:r>
            <a:r>
              <a:rPr lang="en-US" sz="2400" dirty="0"/>
              <a:t> </a:t>
            </a:r>
            <a:r>
              <a:rPr lang="en-US" sz="2400" dirty="0" err="1"/>
              <a:t>khẩu</a:t>
            </a:r>
            <a:r>
              <a:rPr lang="en-US" sz="2400" dirty="0"/>
              <a:t>: 1234567890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t="8333" r="29722" b="20652"/>
          <a:stretch/>
        </p:blipFill>
        <p:spPr bwMode="auto">
          <a:xfrm>
            <a:off x="1381838" y="2572823"/>
            <a:ext cx="5895975" cy="338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1" y="22740"/>
            <a:ext cx="1323547" cy="1323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913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688" y="201521"/>
            <a:ext cx="7583394" cy="1031874"/>
          </a:xfrm>
        </p:spPr>
        <p:txBody>
          <a:bodyPr>
            <a:normAutofit/>
          </a:bodyPr>
          <a:lstStyle/>
          <a:p>
            <a:r>
              <a:rPr lang="en-US" sz="3600" b="1"/>
              <a:t>Vào “Hồ sơ” để đổi mật khẩu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4" r="6397" b="14855"/>
          <a:stretch/>
        </p:blipFill>
        <p:spPr bwMode="auto">
          <a:xfrm>
            <a:off x="352467" y="1562100"/>
            <a:ext cx="8334333" cy="420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4" y="18898"/>
            <a:ext cx="1323548" cy="1323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78478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689" y="169820"/>
            <a:ext cx="8331200" cy="1031874"/>
          </a:xfrm>
        </p:spPr>
        <p:txBody>
          <a:bodyPr>
            <a:normAutofit/>
          </a:bodyPr>
          <a:lstStyle/>
          <a:p>
            <a:r>
              <a:rPr lang="en-US" sz="3600" b="1"/>
              <a:t>Tìm kiếm theo từ khóa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86" r="61329" b="4217"/>
          <a:stretch/>
        </p:blipFill>
        <p:spPr bwMode="auto">
          <a:xfrm>
            <a:off x="482600" y="1524000"/>
            <a:ext cx="7454900" cy="396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agon 3"/>
          <p:cNvSpPr/>
          <p:nvPr/>
        </p:nvSpPr>
        <p:spPr>
          <a:xfrm>
            <a:off x="1652380" y="2184400"/>
            <a:ext cx="1419640" cy="5080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Theo từ khóa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26894"/>
            <a:ext cx="1323547" cy="1323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15539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4968"/>
            <a:ext cx="8331200" cy="1031874"/>
          </a:xfrm>
        </p:spPr>
        <p:txBody>
          <a:bodyPr>
            <a:normAutofit fontScale="90000"/>
          </a:bodyPr>
          <a:lstStyle/>
          <a:p>
            <a:r>
              <a:rPr lang="en-US"/>
              <a:t>Tìm kiếm tài liệu theo cac tiêu chí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" r="19740" b="6250"/>
          <a:stretch/>
        </p:blipFill>
        <p:spPr bwMode="auto">
          <a:xfrm>
            <a:off x="482600" y="1565947"/>
            <a:ext cx="7270750" cy="461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eft Arrow Callout 6"/>
          <p:cNvSpPr/>
          <p:nvPr/>
        </p:nvSpPr>
        <p:spPr>
          <a:xfrm>
            <a:off x="1295400" y="3541644"/>
            <a:ext cx="1790700" cy="1487556"/>
          </a:xfrm>
          <a:prstGeom prst="left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Tìm tài liệu duyệt theo các tiêu chí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1" y="35009"/>
            <a:ext cx="1311110" cy="1311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80499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614" y="364216"/>
            <a:ext cx="7269932" cy="736601"/>
          </a:xfrm>
        </p:spPr>
        <p:txBody>
          <a:bodyPr>
            <a:normAutofit/>
          </a:bodyPr>
          <a:lstStyle/>
          <a:p>
            <a:r>
              <a:rPr lang="en-US" sz="3600" b="1"/>
              <a:t>Kết quả tìm kiếm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t="17754" r="11095" b="10507"/>
          <a:stretch/>
        </p:blipFill>
        <p:spPr bwMode="auto">
          <a:xfrm>
            <a:off x="394891" y="1536700"/>
            <a:ext cx="844430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7" y="6946"/>
            <a:ext cx="1323547" cy="1323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571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458" y="186417"/>
            <a:ext cx="7903330" cy="1031874"/>
          </a:xfrm>
        </p:spPr>
        <p:txBody>
          <a:bodyPr>
            <a:normAutofit/>
          </a:bodyPr>
          <a:lstStyle/>
          <a:p>
            <a:r>
              <a:rPr lang="en-US" sz="2800" b="1"/>
              <a:t>Tổng quan về Trung tâm thông tin – Thư viện</a:t>
            </a:r>
            <a:endParaRPr lang="en-US" sz="28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0" y="1484482"/>
            <a:ext cx="8592097" cy="4417871"/>
            <a:chOff x="-80640" y="-226188"/>
            <a:chExt cx="5193399" cy="2670846"/>
          </a:xfrm>
        </p:grpSpPr>
        <p:sp>
          <p:nvSpPr>
            <p:cNvPr id="57" name="Flowchart: Multidocument 56"/>
            <p:cNvSpPr/>
            <p:nvPr/>
          </p:nvSpPr>
          <p:spPr>
            <a:xfrm>
              <a:off x="1658061" y="-226188"/>
              <a:ext cx="1812906" cy="885163"/>
            </a:xfrm>
            <a:prstGeom prst="flowChartMultidocument">
              <a:avLst/>
            </a:prstGeom>
            <a:solidFill>
              <a:srgbClr val="0099CB"/>
            </a:solidFill>
            <a:ln w="1905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Left Arrow 60"/>
            <p:cNvSpPr/>
            <p:nvPr/>
          </p:nvSpPr>
          <p:spPr>
            <a:xfrm rot="13780597" flipV="1">
              <a:off x="3037489" y="777797"/>
              <a:ext cx="799724" cy="186625"/>
            </a:xfrm>
            <a:prstGeom prst="leftArrow">
              <a:avLst/>
            </a:prstGeom>
            <a:gradFill rotWithShape="1">
              <a:gsLst>
                <a:gs pos="0">
                  <a:srgbClr val="ABB3C5">
                    <a:satMod val="103000"/>
                    <a:lumMod val="102000"/>
                    <a:tint val="94000"/>
                  </a:srgbClr>
                </a:gs>
                <a:gs pos="50000">
                  <a:srgbClr val="ABB3C5">
                    <a:satMod val="110000"/>
                    <a:lumMod val="100000"/>
                    <a:shade val="100000"/>
                  </a:srgbClr>
                </a:gs>
                <a:gs pos="100000">
                  <a:srgbClr val="ABB3C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BB3C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767194" y="717457"/>
              <a:ext cx="1345565" cy="749935"/>
            </a:xfrm>
            <a:prstGeom prst="round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>
                  <a:solidFill>
                    <a:srgbClr val="FFFFFF"/>
                  </a:solidFill>
                  <a:latin typeface="Verdana"/>
                  <a:ea typeface="Calibri" panose="020F0502020204030204" pitchFamily="34" charset="0"/>
                  <a:cs typeface="Times New Roman" panose="02020603050405020304" pitchFamily="18" charset="0"/>
                </a:rPr>
                <a:t>Kho tài liệu KT-QTKD (CSM)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2632080" y="1694160"/>
              <a:ext cx="1345721" cy="750498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noProof="0">
                  <a:solidFill>
                    <a:srgbClr val="FFFFFF"/>
                  </a:solidFill>
                  <a:latin typeface="Verdana"/>
                  <a:ea typeface="Calibri" panose="020F0502020204030204" pitchFamily="34" charset="0"/>
                  <a:cs typeface="Times New Roman" panose="02020603050405020304" pitchFamily="18" charset="0"/>
                </a:rPr>
                <a:t>Cơ sở dữ liệu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-80640" y="612743"/>
              <a:ext cx="1346291" cy="751035"/>
            </a:xfrm>
            <a:prstGeom prst="roundRect">
              <a:avLst/>
            </a:prstGeom>
            <a:solidFill>
              <a:srgbClr val="0099CB"/>
            </a:solidFill>
            <a:ln w="1905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>
                  <a:solidFill>
                    <a:srgbClr val="FFFFFF"/>
                  </a:solidFill>
                  <a:latin typeface="Verdana"/>
                  <a:ea typeface="Calibri" panose="020F0502020204030204" pitchFamily="34" charset="0"/>
                  <a:cs typeface="Times New Roman" panose="02020603050405020304" pitchFamily="18" charset="0"/>
                </a:rPr>
                <a:t>Kho tài liệu sinh viên (CS1)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Left Arrow 28"/>
            <p:cNvSpPr/>
            <p:nvPr/>
          </p:nvSpPr>
          <p:spPr>
            <a:xfrm rot="14740174" flipV="1">
              <a:off x="2248712" y="989034"/>
              <a:ext cx="1169635" cy="304512"/>
            </a:xfrm>
            <a:prstGeom prst="leftArrow">
              <a:avLst>
                <a:gd name="adj1" fmla="val 26338"/>
                <a:gd name="adj2" fmla="val 50000"/>
              </a:avLst>
            </a:prstGeom>
            <a:gradFill rotWithShape="1">
              <a:gsLst>
                <a:gs pos="0">
                  <a:srgbClr val="ABB3C5">
                    <a:satMod val="103000"/>
                    <a:lumMod val="102000"/>
                    <a:tint val="94000"/>
                  </a:srgbClr>
                </a:gs>
                <a:gs pos="50000">
                  <a:srgbClr val="ABB3C5">
                    <a:satMod val="110000"/>
                    <a:lumMod val="100000"/>
                    <a:shade val="100000"/>
                  </a:srgbClr>
                </a:gs>
                <a:gs pos="100000">
                  <a:srgbClr val="ABB3C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BB3C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87136" y="1694160"/>
              <a:ext cx="1345721" cy="750498"/>
            </a:xfrm>
            <a:prstGeom prst="roundRect">
              <a:avLst/>
            </a:prstGeom>
            <a:solidFill>
              <a:srgbClr val="2A4C41">
                <a:lumMod val="60000"/>
                <a:lumOff val="40000"/>
              </a:srgbClr>
            </a:solidFill>
            <a:ln w="1905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Calibri" panose="020F0502020204030204" pitchFamily="34" charset="0"/>
                  <a:cs typeface="Times New Roman" panose="02020603050405020304" pitchFamily="18" charset="0"/>
                </a:rPr>
                <a:t>Kho tài</a:t>
              </a:r>
              <a:r>
                <a:rPr kumimoji="0" lang="en-US" sz="1800" b="1" i="0" u="none" strike="noStrike" kern="0" cap="none" spc="0" normalizeH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Calibri" panose="020F0502020204030204" pitchFamily="34" charset="0"/>
                  <a:cs typeface="Times New Roman" panose="02020603050405020304" pitchFamily="18" charset="0"/>
                </a:rPr>
                <a:t> liệu giáo viên (CS1)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Left Arrow 31"/>
            <p:cNvSpPr/>
            <p:nvPr/>
          </p:nvSpPr>
          <p:spPr>
            <a:xfrm rot="19476757" flipV="1">
              <a:off x="1222458" y="820341"/>
              <a:ext cx="799570" cy="186661"/>
            </a:xfrm>
            <a:prstGeom prst="leftArrow">
              <a:avLst/>
            </a:prstGeom>
            <a:gradFill rotWithShape="1">
              <a:gsLst>
                <a:gs pos="0">
                  <a:srgbClr val="ABB3C5">
                    <a:satMod val="103000"/>
                    <a:lumMod val="102000"/>
                    <a:tint val="94000"/>
                  </a:srgbClr>
                </a:gs>
                <a:gs pos="50000">
                  <a:srgbClr val="ABB3C5">
                    <a:satMod val="110000"/>
                    <a:lumMod val="100000"/>
                    <a:shade val="100000"/>
                  </a:srgbClr>
                </a:gs>
                <a:gs pos="100000">
                  <a:srgbClr val="ABB3C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BB3C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6" name="Left Arrow 15"/>
            <p:cNvSpPr/>
            <p:nvPr/>
          </p:nvSpPr>
          <p:spPr>
            <a:xfrm rot="17856391" flipV="1">
              <a:off x="1466156" y="1014035"/>
              <a:ext cx="1179647" cy="367813"/>
            </a:xfrm>
            <a:prstGeom prst="leftArrow">
              <a:avLst>
                <a:gd name="adj1" fmla="val 26338"/>
                <a:gd name="adj2" fmla="val 50000"/>
              </a:avLst>
            </a:prstGeom>
            <a:gradFill rotWithShape="1">
              <a:gsLst>
                <a:gs pos="0">
                  <a:srgbClr val="ABB3C5">
                    <a:satMod val="103000"/>
                    <a:lumMod val="102000"/>
                    <a:tint val="94000"/>
                  </a:srgbClr>
                </a:gs>
                <a:gs pos="50000">
                  <a:srgbClr val="ABB3C5">
                    <a:satMod val="110000"/>
                    <a:lumMod val="100000"/>
                    <a:shade val="100000"/>
                  </a:srgbClr>
                </a:gs>
                <a:gs pos="100000">
                  <a:srgbClr val="ABB3C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BB3C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3355214" y="563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A4C41"/>
              </a:solidFill>
              <a:latin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20813" y="1875520"/>
            <a:ext cx="2927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Verdana"/>
              </a:rPr>
              <a:t>Tài nguyên thông tin</a:t>
            </a:r>
            <a:endParaRPr lang="en-US" sz="1400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0" y="15673"/>
            <a:ext cx="1316662" cy="1316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0686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312" y="201522"/>
            <a:ext cx="7233770" cy="1031874"/>
          </a:xfrm>
        </p:spPr>
        <p:txBody>
          <a:bodyPr>
            <a:normAutofit/>
          </a:bodyPr>
          <a:lstStyle/>
          <a:p>
            <a:r>
              <a:rPr lang="en-US" sz="3600" b="1"/>
              <a:t>Đọc và dowload tài liệu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9" t="21376" r="36448" b="10764"/>
          <a:stretch/>
        </p:blipFill>
        <p:spPr bwMode="auto">
          <a:xfrm>
            <a:off x="1511299" y="1404730"/>
            <a:ext cx="6214165" cy="479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3" y="36634"/>
            <a:ext cx="1323547" cy="1323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14993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91409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4547" y="3042030"/>
            <a:ext cx="9453093" cy="913682"/>
          </a:xfrm>
        </p:spPr>
        <p:txBody>
          <a:bodyPr>
            <a:normAutofit/>
          </a:bodyPr>
          <a:lstStyle/>
          <a:p>
            <a:r>
              <a:rPr lang="en-AU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Trân trọng cảm ơn!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629" y="552113"/>
            <a:ext cx="1937805" cy="19378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4068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031" y="200890"/>
            <a:ext cx="7348580" cy="1031874"/>
          </a:xfrm>
        </p:spPr>
        <p:txBody>
          <a:bodyPr>
            <a:normAutofit/>
          </a:bodyPr>
          <a:lstStyle/>
          <a:p>
            <a:r>
              <a:rPr lang="en-US" sz="2800" b="1"/>
              <a:t>Ký hiệu kho sách</a:t>
            </a:r>
            <a:endParaRPr lang="en-US" sz="28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192481" y="1365354"/>
            <a:ext cx="8592705" cy="1032476"/>
            <a:chOff x="213629" y="1272473"/>
            <a:chExt cx="5193768" cy="624189"/>
          </a:xfrm>
        </p:grpSpPr>
        <p:sp>
          <p:nvSpPr>
            <p:cNvPr id="62" name="Rounded Rectangle 61"/>
            <p:cNvSpPr/>
            <p:nvPr/>
          </p:nvSpPr>
          <p:spPr>
            <a:xfrm>
              <a:off x="3705783" y="1273771"/>
              <a:ext cx="1701614" cy="613809"/>
            </a:xfrm>
            <a:prstGeom prst="roundRect">
              <a:avLst/>
            </a:prstGeom>
            <a:solidFill>
              <a:srgbClr val="2A4C41">
                <a:lumMod val="60000"/>
                <a:lumOff val="40000"/>
              </a:srgbClr>
            </a:solidFill>
            <a:ln w="1905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>
                  <a:solidFill>
                    <a:srgbClr val="FFFFFF"/>
                  </a:solidFill>
                  <a:latin typeface="Verdana"/>
                  <a:ea typeface="Calibri" panose="020F0502020204030204" pitchFamily="34" charset="0"/>
                  <a:cs typeface="Times New Roman" panose="02020603050405020304" pitchFamily="18" charset="0"/>
                </a:rPr>
                <a:t>Kho tài liệu KT-QTKD (CSM)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1899710" y="1273208"/>
              <a:ext cx="1623118" cy="623453"/>
            </a:xfrm>
            <a:prstGeom prst="roundRect">
              <a:avLst/>
            </a:prstGeom>
            <a:solidFill>
              <a:srgbClr val="2A4C41">
                <a:lumMod val="60000"/>
                <a:lumOff val="40000"/>
              </a:srgbClr>
            </a:solidFill>
            <a:ln w="1905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Calibri" panose="020F0502020204030204" pitchFamily="34" charset="0"/>
                  <a:cs typeface="Times New Roman" panose="02020603050405020304" pitchFamily="18" charset="0"/>
                </a:rPr>
                <a:t>Kho tài</a:t>
              </a:r>
              <a:r>
                <a:rPr kumimoji="0" lang="en-US" sz="1800" b="1" i="0" u="none" strike="noStrike" kern="0" cap="none" spc="0" normalizeH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Calibri" panose="020F0502020204030204" pitchFamily="34" charset="0"/>
                  <a:cs typeface="Times New Roman" panose="02020603050405020304" pitchFamily="18" charset="0"/>
                </a:rPr>
                <a:t> liệu sinh viên (CS1)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3629" y="1272473"/>
              <a:ext cx="1478790" cy="624189"/>
            </a:xfrm>
            <a:prstGeom prst="roundRect">
              <a:avLst/>
            </a:prstGeom>
            <a:solidFill>
              <a:srgbClr val="2A4C41">
                <a:lumMod val="60000"/>
                <a:lumOff val="40000"/>
              </a:srgbClr>
            </a:solidFill>
            <a:ln w="1905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Calibri" panose="020F0502020204030204" pitchFamily="34" charset="0"/>
                  <a:cs typeface="Times New Roman" panose="02020603050405020304" pitchFamily="18" charset="0"/>
                </a:rPr>
                <a:t>Kho tài</a:t>
              </a:r>
              <a:r>
                <a:rPr kumimoji="0" lang="en-US" sz="1800" b="1" i="0" u="none" strike="noStrike" kern="0" cap="none" spc="0" normalizeH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Calibri" panose="020F0502020204030204" pitchFamily="34" charset="0"/>
                  <a:cs typeface="Times New Roman" panose="02020603050405020304" pitchFamily="18" charset="0"/>
                </a:rPr>
                <a:t> liệu giáo viên (CS1)</a:t>
              </a:r>
            </a:p>
            <a:p>
              <a:pPr marL="0" marR="0" lvl="0" indent="0" algn="ctr" defTabSz="914400" eaLnBrk="0" fontAlgn="base" latinLnBrk="0" hangingPunct="0">
                <a:lnSpc>
                  <a:spcPct val="1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Freeform 162"/>
          <p:cNvSpPr>
            <a:spLocks/>
          </p:cNvSpPr>
          <p:nvPr/>
        </p:nvSpPr>
        <p:spPr bwMode="auto">
          <a:xfrm>
            <a:off x="250356" y="2556683"/>
            <a:ext cx="2446549" cy="608573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>
                <a:latin typeface="Times New Roman" pitchFamily="18" charset="0"/>
              </a:rPr>
              <a:t>GGXH</a:t>
            </a:r>
          </a:p>
          <a:p>
            <a:r>
              <a:rPr lang="en-US" altLang="en-US" b="1">
                <a:latin typeface="Times New Roman" pitchFamily="18" charset="0"/>
              </a:rPr>
              <a:t>Sách giáo trình Xã hội</a:t>
            </a:r>
            <a:endParaRPr lang="en-US"/>
          </a:p>
        </p:txBody>
      </p:sp>
      <p:sp>
        <p:nvSpPr>
          <p:cNvPr id="33" name="Freeform 162"/>
          <p:cNvSpPr>
            <a:spLocks/>
          </p:cNvSpPr>
          <p:nvPr/>
        </p:nvSpPr>
        <p:spPr bwMode="auto">
          <a:xfrm>
            <a:off x="250357" y="3257177"/>
            <a:ext cx="2446548" cy="562852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b="1">
                <a:latin typeface="Times New Roman" pitchFamily="18" charset="0"/>
              </a:rPr>
              <a:t>GTXH</a:t>
            </a:r>
          </a:p>
          <a:p>
            <a:pPr algn="ctr">
              <a:lnSpc>
                <a:spcPct val="90000"/>
              </a:lnSpc>
            </a:pPr>
            <a:r>
              <a:rPr lang="en-US" altLang="en-US" sz="1600" b="1">
                <a:latin typeface="Times New Roman" pitchFamily="18" charset="0"/>
              </a:rPr>
              <a:t>Sách tham khảo Xã hội</a:t>
            </a:r>
            <a:br>
              <a:rPr lang="en-US" altLang="en-US" sz="1600" b="1">
                <a:latin typeface="Times New Roman" pitchFamily="18" charset="0"/>
              </a:rPr>
            </a:br>
            <a:endParaRPr lang="en-US" altLang="en-US" sz="1600" b="1">
              <a:latin typeface="Times New Roman" pitchFamily="18" charset="0"/>
            </a:endParaRPr>
          </a:p>
        </p:txBody>
      </p:sp>
      <p:sp>
        <p:nvSpPr>
          <p:cNvPr id="34" name="Freeform 162"/>
          <p:cNvSpPr>
            <a:spLocks/>
          </p:cNvSpPr>
          <p:nvPr/>
        </p:nvSpPr>
        <p:spPr bwMode="auto">
          <a:xfrm>
            <a:off x="257645" y="3878085"/>
            <a:ext cx="2446549" cy="564680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b="1">
                <a:latin typeface="Times New Roman" pitchFamily="18" charset="0"/>
              </a:rPr>
              <a:t>GGTN</a:t>
            </a:r>
          </a:p>
          <a:p>
            <a:pPr>
              <a:lnSpc>
                <a:spcPct val="90000"/>
              </a:lnSpc>
            </a:pPr>
            <a:r>
              <a:rPr lang="en-US" altLang="en-US" sz="1600" b="1">
                <a:latin typeface="Times New Roman" pitchFamily="18" charset="0"/>
              </a:rPr>
              <a:t>Sách giáo trình Tự nhiên</a:t>
            </a:r>
            <a:br>
              <a:rPr lang="en-US" altLang="en-US" sz="1600" b="1">
                <a:latin typeface="Times New Roman" pitchFamily="18" charset="0"/>
              </a:rPr>
            </a:br>
            <a:endParaRPr lang="en-US" altLang="en-US" sz="1600" b="1">
              <a:latin typeface="Times New Roman" pitchFamily="18" charset="0"/>
            </a:endParaRPr>
          </a:p>
        </p:txBody>
      </p:sp>
      <p:sp>
        <p:nvSpPr>
          <p:cNvPr id="35" name="Freeform 162"/>
          <p:cNvSpPr>
            <a:spLocks/>
          </p:cNvSpPr>
          <p:nvPr/>
        </p:nvSpPr>
        <p:spPr bwMode="auto">
          <a:xfrm>
            <a:off x="211757" y="4536927"/>
            <a:ext cx="2446549" cy="608573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>
                <a:latin typeface="Times New Roman" pitchFamily="18" charset="0"/>
              </a:rPr>
              <a:t>GTTN</a:t>
            </a:r>
          </a:p>
          <a:p>
            <a:pPr algn="ctr"/>
            <a:r>
              <a:rPr lang="en-US" altLang="en-US" sz="1600" b="1">
                <a:latin typeface="Times New Roman" pitchFamily="18" charset="0"/>
              </a:rPr>
              <a:t>Sách tham khảo Tự nhiên</a:t>
            </a:r>
            <a:endParaRPr lang="en-US" sz="1600"/>
          </a:p>
        </p:txBody>
      </p:sp>
      <p:sp>
        <p:nvSpPr>
          <p:cNvPr id="41" name="Freeform 162"/>
          <p:cNvSpPr>
            <a:spLocks/>
          </p:cNvSpPr>
          <p:nvPr/>
        </p:nvSpPr>
        <p:spPr bwMode="auto">
          <a:xfrm>
            <a:off x="6328975" y="2647987"/>
            <a:ext cx="2446549" cy="608573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>
                <a:latin typeface="Times New Roman" pitchFamily="18" charset="0"/>
              </a:rPr>
              <a:t>GTKT</a:t>
            </a:r>
          </a:p>
          <a:p>
            <a:pPr algn="ctr"/>
            <a:r>
              <a:rPr lang="en-US" altLang="en-US" b="1">
                <a:latin typeface="Times New Roman" pitchFamily="18" charset="0"/>
              </a:rPr>
              <a:t> </a:t>
            </a:r>
            <a:r>
              <a:rPr lang="en-US" altLang="en-US" sz="1600" b="1">
                <a:latin typeface="Times New Roman" pitchFamily="18" charset="0"/>
              </a:rPr>
              <a:t>Sách Kinh tế giáo trình</a:t>
            </a:r>
            <a:endParaRPr lang="en-US" sz="1600"/>
          </a:p>
        </p:txBody>
      </p:sp>
      <p:sp>
        <p:nvSpPr>
          <p:cNvPr id="42" name="Freeform 162"/>
          <p:cNvSpPr>
            <a:spLocks/>
          </p:cNvSpPr>
          <p:nvPr/>
        </p:nvSpPr>
        <p:spPr bwMode="auto">
          <a:xfrm>
            <a:off x="6338637" y="3384284"/>
            <a:ext cx="2446549" cy="608573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>
                <a:latin typeface="Times New Roman" pitchFamily="18" charset="0"/>
              </a:rPr>
              <a:t>KTTK</a:t>
            </a:r>
          </a:p>
          <a:p>
            <a:pPr algn="ctr"/>
            <a:r>
              <a:rPr lang="en-US" altLang="en-US" sz="1600" b="1">
                <a:latin typeface="Times New Roman" pitchFamily="18" charset="0"/>
              </a:rPr>
              <a:t>Sách Kinh tế Tham khảo</a:t>
            </a:r>
          </a:p>
          <a:p>
            <a:pPr algn="ctr">
              <a:lnSpc>
                <a:spcPct val="90000"/>
              </a:lnSpc>
            </a:pPr>
            <a:br>
              <a:rPr lang="en-US" altLang="en-US" sz="1600" b="1">
                <a:latin typeface="Times New Roman" pitchFamily="18" charset="0"/>
              </a:rPr>
            </a:br>
            <a:endParaRPr lang="en-US" altLang="en-US" sz="1600" b="1">
              <a:latin typeface="Times New Roman" pitchFamily="18" charset="0"/>
            </a:endParaRPr>
          </a:p>
        </p:txBody>
      </p:sp>
      <p:sp>
        <p:nvSpPr>
          <p:cNvPr id="43" name="Freeform 162"/>
          <p:cNvSpPr>
            <a:spLocks/>
          </p:cNvSpPr>
          <p:nvPr/>
        </p:nvSpPr>
        <p:spPr bwMode="auto">
          <a:xfrm>
            <a:off x="6338635" y="4120581"/>
            <a:ext cx="2446549" cy="589006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b="1">
                <a:latin typeface="Times New Roman" pitchFamily="18" charset="0"/>
              </a:rPr>
              <a:t>SGTN</a:t>
            </a:r>
          </a:p>
          <a:p>
            <a:pPr>
              <a:lnSpc>
                <a:spcPct val="90000"/>
              </a:lnSpc>
            </a:pPr>
            <a:r>
              <a:rPr lang="en-US" altLang="en-US" sz="1600" b="1">
                <a:latin typeface="Times New Roman" pitchFamily="18" charset="0"/>
              </a:rPr>
              <a:t>Sách giáo trình Tự nhiên</a:t>
            </a:r>
            <a:br>
              <a:rPr lang="en-US" altLang="en-US" sz="1600" b="1">
                <a:latin typeface="Times New Roman" pitchFamily="18" charset="0"/>
              </a:rPr>
            </a:br>
            <a:endParaRPr lang="en-US" altLang="en-US" sz="1600" b="1">
              <a:latin typeface="Times New Roman" pitchFamily="18" charset="0"/>
            </a:endParaRPr>
          </a:p>
        </p:txBody>
      </p:sp>
      <p:sp>
        <p:nvSpPr>
          <p:cNvPr id="44" name="Freeform 162"/>
          <p:cNvSpPr>
            <a:spLocks/>
          </p:cNvSpPr>
          <p:nvPr/>
        </p:nvSpPr>
        <p:spPr bwMode="auto">
          <a:xfrm>
            <a:off x="6328974" y="4837311"/>
            <a:ext cx="2446549" cy="608573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>
                <a:latin typeface="Times New Roman" pitchFamily="18" charset="0"/>
              </a:rPr>
              <a:t>KTH</a:t>
            </a:r>
          </a:p>
          <a:p>
            <a:pPr algn="ctr"/>
            <a:r>
              <a:rPr lang="en-US" altLang="en-US" b="1">
                <a:latin typeface="Times New Roman" pitchFamily="18" charset="0"/>
              </a:rPr>
              <a:t> Kho sách tổng hợp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50477" y="2397830"/>
            <a:ext cx="0" cy="1588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421293" y="3134802"/>
            <a:ext cx="1" cy="1735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435032" y="3774375"/>
            <a:ext cx="1" cy="1601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425228" y="4370051"/>
            <a:ext cx="1" cy="1816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552248" y="5403417"/>
            <a:ext cx="3" cy="2056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561911" y="4655910"/>
            <a:ext cx="1" cy="2258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7464394" y="2369681"/>
            <a:ext cx="3645" cy="2637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Freeform 162"/>
          <p:cNvSpPr>
            <a:spLocks/>
          </p:cNvSpPr>
          <p:nvPr/>
        </p:nvSpPr>
        <p:spPr bwMode="auto">
          <a:xfrm>
            <a:off x="6355728" y="5586944"/>
            <a:ext cx="2446549" cy="608573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>
                <a:latin typeface="Times New Roman" pitchFamily="18" charset="0"/>
              </a:rPr>
              <a:t>SNV</a:t>
            </a:r>
          </a:p>
          <a:p>
            <a:pPr algn="ctr"/>
            <a:r>
              <a:rPr lang="en-US" altLang="en-US" b="1">
                <a:latin typeface="Times New Roman" pitchFamily="18" charset="0"/>
              </a:rPr>
              <a:t> Sách ngoại văn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558264" y="3990343"/>
            <a:ext cx="1" cy="1855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Freeform 162"/>
          <p:cNvSpPr>
            <a:spLocks/>
          </p:cNvSpPr>
          <p:nvPr/>
        </p:nvSpPr>
        <p:spPr bwMode="auto">
          <a:xfrm>
            <a:off x="257645" y="5233601"/>
            <a:ext cx="2446549" cy="608573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>
                <a:latin typeface="Times New Roman" pitchFamily="18" charset="0"/>
              </a:rPr>
              <a:t>GTTN</a:t>
            </a:r>
          </a:p>
          <a:p>
            <a:pPr algn="ctr"/>
            <a:r>
              <a:rPr lang="en-US" altLang="en-US" sz="1600" b="1">
                <a:latin typeface="Times New Roman" pitchFamily="18" charset="0"/>
              </a:rPr>
              <a:t>Sách tham khảo Tự nhiên</a:t>
            </a:r>
            <a:endParaRPr lang="en-US" sz="1600"/>
          </a:p>
        </p:txBody>
      </p:sp>
      <p:sp>
        <p:nvSpPr>
          <p:cNvPr id="51" name="Freeform 162"/>
          <p:cNvSpPr>
            <a:spLocks/>
          </p:cNvSpPr>
          <p:nvPr/>
        </p:nvSpPr>
        <p:spPr bwMode="auto">
          <a:xfrm>
            <a:off x="246710" y="5893783"/>
            <a:ext cx="2446549" cy="608573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>
                <a:latin typeface="Times New Roman" pitchFamily="18" charset="0"/>
              </a:rPr>
              <a:t>GVNN</a:t>
            </a:r>
          </a:p>
          <a:p>
            <a:pPr algn="ctr"/>
            <a:r>
              <a:rPr lang="en-US" sz="1600" b="1">
                <a:latin typeface="Times New Roman" pitchFamily="18" charset="0"/>
              </a:rPr>
              <a:t>Sách ngoại ngữ</a:t>
            </a:r>
            <a:endParaRPr lang="en-US" sz="160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425228" y="5054823"/>
            <a:ext cx="1" cy="1816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Freeform 162"/>
          <p:cNvSpPr>
            <a:spLocks/>
          </p:cNvSpPr>
          <p:nvPr/>
        </p:nvSpPr>
        <p:spPr bwMode="auto">
          <a:xfrm>
            <a:off x="3020576" y="2498627"/>
            <a:ext cx="2446549" cy="608573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>
                <a:latin typeface="Times New Roman" pitchFamily="18" charset="0"/>
              </a:rPr>
              <a:t>SGXH</a:t>
            </a:r>
          </a:p>
          <a:p>
            <a:r>
              <a:rPr lang="en-US" altLang="en-US" b="1">
                <a:latin typeface="Times New Roman" pitchFamily="18" charset="0"/>
              </a:rPr>
              <a:t>Sách giáo trình Xã hội</a:t>
            </a:r>
            <a:endParaRPr lang="en-US"/>
          </a:p>
        </p:txBody>
      </p:sp>
      <p:sp>
        <p:nvSpPr>
          <p:cNvPr id="64" name="Freeform 162"/>
          <p:cNvSpPr>
            <a:spLocks/>
          </p:cNvSpPr>
          <p:nvPr/>
        </p:nvSpPr>
        <p:spPr bwMode="auto">
          <a:xfrm>
            <a:off x="3020577" y="3199121"/>
            <a:ext cx="2446548" cy="562852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b="1">
                <a:latin typeface="Times New Roman" pitchFamily="18" charset="0"/>
              </a:rPr>
              <a:t>STXH</a:t>
            </a:r>
          </a:p>
          <a:p>
            <a:pPr algn="ctr">
              <a:lnSpc>
                <a:spcPct val="90000"/>
              </a:lnSpc>
            </a:pPr>
            <a:r>
              <a:rPr lang="en-US" altLang="en-US" sz="1600" b="1">
                <a:latin typeface="Times New Roman" pitchFamily="18" charset="0"/>
              </a:rPr>
              <a:t>Sách tham khảo Xã hội</a:t>
            </a:r>
            <a:br>
              <a:rPr lang="en-US" altLang="en-US" sz="1600" b="1">
                <a:latin typeface="Times New Roman" pitchFamily="18" charset="0"/>
              </a:rPr>
            </a:br>
            <a:endParaRPr lang="en-US" altLang="en-US" sz="1600" b="1">
              <a:latin typeface="Times New Roman" pitchFamily="18" charset="0"/>
            </a:endParaRPr>
          </a:p>
        </p:txBody>
      </p:sp>
      <p:sp>
        <p:nvSpPr>
          <p:cNvPr id="65" name="Freeform 162"/>
          <p:cNvSpPr>
            <a:spLocks/>
          </p:cNvSpPr>
          <p:nvPr/>
        </p:nvSpPr>
        <p:spPr bwMode="auto">
          <a:xfrm>
            <a:off x="3027865" y="3820029"/>
            <a:ext cx="2446549" cy="564680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b="1">
                <a:latin typeface="Times New Roman" pitchFamily="18" charset="0"/>
              </a:rPr>
              <a:t>SGTN</a:t>
            </a:r>
          </a:p>
          <a:p>
            <a:pPr>
              <a:lnSpc>
                <a:spcPct val="90000"/>
              </a:lnSpc>
            </a:pPr>
            <a:r>
              <a:rPr lang="en-US" altLang="en-US" sz="1600" b="1">
                <a:latin typeface="Times New Roman" pitchFamily="18" charset="0"/>
              </a:rPr>
              <a:t>Sách giáo trình Tự nhiên</a:t>
            </a:r>
            <a:br>
              <a:rPr lang="en-US" altLang="en-US" sz="1600" b="1">
                <a:latin typeface="Times New Roman" pitchFamily="18" charset="0"/>
              </a:rPr>
            </a:br>
            <a:endParaRPr lang="en-US" altLang="en-US" sz="1600" b="1">
              <a:latin typeface="Times New Roman" pitchFamily="18" charset="0"/>
            </a:endParaRPr>
          </a:p>
        </p:txBody>
      </p:sp>
      <p:sp>
        <p:nvSpPr>
          <p:cNvPr id="66" name="Freeform 162"/>
          <p:cNvSpPr>
            <a:spLocks/>
          </p:cNvSpPr>
          <p:nvPr/>
        </p:nvSpPr>
        <p:spPr bwMode="auto">
          <a:xfrm>
            <a:off x="2981977" y="4478871"/>
            <a:ext cx="2446549" cy="608573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>
                <a:latin typeface="Times New Roman" pitchFamily="18" charset="0"/>
              </a:rPr>
              <a:t>STTN</a:t>
            </a:r>
          </a:p>
          <a:p>
            <a:pPr algn="ctr"/>
            <a:r>
              <a:rPr lang="en-US" altLang="en-US" sz="1600" b="1">
                <a:latin typeface="Times New Roman" pitchFamily="18" charset="0"/>
              </a:rPr>
              <a:t>Sách tham khảo Tự nhiên</a:t>
            </a:r>
            <a:endParaRPr lang="en-US" sz="1600"/>
          </a:p>
        </p:txBody>
      </p:sp>
      <p:sp>
        <p:nvSpPr>
          <p:cNvPr id="67" name="Freeform 162"/>
          <p:cNvSpPr>
            <a:spLocks/>
          </p:cNvSpPr>
          <p:nvPr/>
        </p:nvSpPr>
        <p:spPr bwMode="auto">
          <a:xfrm>
            <a:off x="3027865" y="5175545"/>
            <a:ext cx="2446549" cy="608573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>
                <a:latin typeface="Times New Roman" pitchFamily="18" charset="0"/>
              </a:rPr>
              <a:t>STTN</a:t>
            </a:r>
          </a:p>
          <a:p>
            <a:pPr algn="ctr"/>
            <a:r>
              <a:rPr lang="en-US" altLang="en-US" sz="1600" b="1">
                <a:latin typeface="Times New Roman" pitchFamily="18" charset="0"/>
              </a:rPr>
              <a:t>Sách tham khảo Tự nhiên</a:t>
            </a:r>
            <a:endParaRPr lang="en-US" sz="1600"/>
          </a:p>
        </p:txBody>
      </p:sp>
      <p:sp>
        <p:nvSpPr>
          <p:cNvPr id="68" name="Freeform 162"/>
          <p:cNvSpPr>
            <a:spLocks/>
          </p:cNvSpPr>
          <p:nvPr/>
        </p:nvSpPr>
        <p:spPr bwMode="auto">
          <a:xfrm>
            <a:off x="3016930" y="5835727"/>
            <a:ext cx="2446549" cy="608573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>
                <a:latin typeface="Times New Roman" pitchFamily="18" charset="0"/>
              </a:rPr>
              <a:t>SVNN</a:t>
            </a:r>
          </a:p>
          <a:p>
            <a:pPr algn="ctr"/>
            <a:r>
              <a:rPr lang="en-US" sz="1600" b="1">
                <a:latin typeface="Times New Roman" pitchFamily="18" charset="0"/>
              </a:rPr>
              <a:t>Sách ngoại ngữ</a:t>
            </a:r>
            <a:endParaRPr lang="en-US" sz="1600"/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7464394" y="3137324"/>
            <a:ext cx="3645" cy="2637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205250" y="4386921"/>
            <a:ext cx="1" cy="1816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205249" y="3701270"/>
            <a:ext cx="1" cy="1816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205249" y="5006729"/>
            <a:ext cx="1" cy="1816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415754" y="5646033"/>
            <a:ext cx="1" cy="1816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7" name="Freeform 162"/>
          <p:cNvSpPr>
            <a:spLocks/>
          </p:cNvSpPr>
          <p:nvPr/>
        </p:nvSpPr>
        <p:spPr bwMode="auto">
          <a:xfrm>
            <a:off x="246709" y="5233601"/>
            <a:ext cx="2446549" cy="608573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>
                <a:latin typeface="Times New Roman" pitchFamily="18" charset="0"/>
              </a:rPr>
              <a:t>GTTN</a:t>
            </a:r>
          </a:p>
          <a:p>
            <a:pPr algn="ctr"/>
            <a:r>
              <a:rPr lang="en-US" altLang="en-US" sz="1600" b="1">
                <a:latin typeface="Times New Roman" pitchFamily="18" charset="0"/>
              </a:rPr>
              <a:t>Sách tham khảo Tự nhiên</a:t>
            </a:r>
            <a:endParaRPr lang="en-US" sz="1600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1404818" y="5740162"/>
            <a:ext cx="1" cy="1816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205247" y="5740162"/>
            <a:ext cx="1" cy="1816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4205246" y="3037536"/>
            <a:ext cx="1" cy="1735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205246" y="2369681"/>
            <a:ext cx="0" cy="1588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27"/>
            <a:ext cx="1196965" cy="1196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6239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774" y="174627"/>
            <a:ext cx="8331200" cy="1031874"/>
          </a:xfrm>
        </p:spPr>
        <p:txBody>
          <a:bodyPr>
            <a:normAutofit/>
          </a:bodyPr>
          <a:lstStyle/>
          <a:p>
            <a:r>
              <a:rPr lang="en-US" sz="2800" b="1"/>
              <a:t>Sách ngoại ngữ - Ký hiệu kho sách</a:t>
            </a:r>
            <a:endParaRPr lang="en-US" sz="28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192481" y="1415911"/>
            <a:ext cx="8592705" cy="1259302"/>
            <a:chOff x="213629" y="1303035"/>
            <a:chExt cx="5193768" cy="761317"/>
          </a:xfrm>
        </p:grpSpPr>
        <p:sp>
          <p:nvSpPr>
            <p:cNvPr id="62" name="Rounded Rectangle 61"/>
            <p:cNvSpPr/>
            <p:nvPr/>
          </p:nvSpPr>
          <p:spPr>
            <a:xfrm>
              <a:off x="3705783" y="1314416"/>
              <a:ext cx="1701614" cy="749935"/>
            </a:xfrm>
            <a:prstGeom prst="roundRect">
              <a:avLst/>
            </a:prstGeom>
            <a:solidFill>
              <a:srgbClr val="2A4C41">
                <a:lumMod val="60000"/>
                <a:lumOff val="40000"/>
              </a:srgbClr>
            </a:solidFill>
            <a:ln w="1905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>
                  <a:solidFill>
                    <a:srgbClr val="FFFFFF"/>
                  </a:solidFill>
                  <a:latin typeface="Verdana"/>
                  <a:ea typeface="Calibri" panose="020F0502020204030204" pitchFamily="34" charset="0"/>
                  <a:cs typeface="Times New Roman" panose="02020603050405020304" pitchFamily="18" charset="0"/>
                </a:rPr>
                <a:t>Kho tài liệu KT-QTKD (CSM)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1899710" y="1313854"/>
              <a:ext cx="1623118" cy="750498"/>
            </a:xfrm>
            <a:prstGeom prst="roundRect">
              <a:avLst/>
            </a:prstGeom>
            <a:solidFill>
              <a:srgbClr val="2A4C41">
                <a:lumMod val="60000"/>
                <a:lumOff val="40000"/>
              </a:srgbClr>
            </a:solidFill>
            <a:ln w="1905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Calibri" panose="020F0502020204030204" pitchFamily="34" charset="0"/>
                  <a:cs typeface="Times New Roman" panose="02020603050405020304" pitchFamily="18" charset="0"/>
                </a:rPr>
                <a:t>Kho tài</a:t>
              </a:r>
              <a:r>
                <a:rPr kumimoji="0" lang="en-US" sz="1800" b="1" i="0" u="none" strike="noStrike" kern="0" cap="none" spc="0" normalizeH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Calibri" panose="020F0502020204030204" pitchFamily="34" charset="0"/>
                  <a:cs typeface="Times New Roman" panose="02020603050405020304" pitchFamily="18" charset="0"/>
                </a:rPr>
                <a:t> liệu sinh viên (CS1)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3629" y="1303035"/>
              <a:ext cx="1478790" cy="750498"/>
            </a:xfrm>
            <a:prstGeom prst="roundRect">
              <a:avLst/>
            </a:prstGeom>
            <a:solidFill>
              <a:srgbClr val="2A4C41">
                <a:lumMod val="60000"/>
                <a:lumOff val="40000"/>
              </a:srgbClr>
            </a:solidFill>
            <a:ln w="1905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Calibri" panose="020F0502020204030204" pitchFamily="34" charset="0"/>
                  <a:cs typeface="Times New Roman" panose="02020603050405020304" pitchFamily="18" charset="0"/>
                </a:rPr>
                <a:t>Kho tài</a:t>
              </a:r>
              <a:r>
                <a:rPr kumimoji="0" lang="en-US" sz="1800" b="1" i="0" u="none" strike="noStrike" kern="0" cap="none" spc="0" normalizeH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Calibri" panose="020F0502020204030204" pitchFamily="34" charset="0"/>
                  <a:cs typeface="Times New Roman" panose="02020603050405020304" pitchFamily="18" charset="0"/>
                </a:rPr>
                <a:t> liệu giáo viên (CS1)</a:t>
              </a:r>
            </a:p>
            <a:p>
              <a:pPr marL="0" marR="0" lvl="0" indent="0" algn="ctr" defTabSz="914400" eaLnBrk="0" fontAlgn="base" latinLnBrk="0" hangingPunct="0">
                <a:lnSpc>
                  <a:spcPct val="1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Freeform 162"/>
          <p:cNvSpPr>
            <a:spLocks/>
          </p:cNvSpPr>
          <p:nvPr/>
        </p:nvSpPr>
        <p:spPr bwMode="auto">
          <a:xfrm>
            <a:off x="250356" y="2984561"/>
            <a:ext cx="2446549" cy="968875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>
                <a:latin typeface="Times New Roman" pitchFamily="18" charset="0"/>
              </a:rPr>
              <a:t>GVNN</a:t>
            </a:r>
          </a:p>
          <a:p>
            <a:pPr algn="ctr"/>
            <a:r>
              <a:rPr lang="en-US" altLang="en-US" b="1">
                <a:latin typeface="Times New Roman" pitchFamily="18" charset="0"/>
              </a:rPr>
              <a:t> Sách ngoại ngoại ngữ</a:t>
            </a:r>
          </a:p>
          <a:p>
            <a:pPr algn="ctr"/>
            <a:r>
              <a:rPr lang="en-US" altLang="en-US" b="1">
                <a:latin typeface="Times New Roman" pitchFamily="18" charset="0"/>
              </a:rPr>
              <a:t>498 Cuốn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15755" y="2720813"/>
            <a:ext cx="0" cy="2637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457104" y="2633756"/>
            <a:ext cx="1" cy="3425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438252" y="2657313"/>
            <a:ext cx="1" cy="3259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Freeform 162"/>
          <p:cNvSpPr>
            <a:spLocks/>
          </p:cNvSpPr>
          <p:nvPr/>
        </p:nvSpPr>
        <p:spPr bwMode="auto">
          <a:xfrm>
            <a:off x="6523506" y="2998744"/>
            <a:ext cx="2190187" cy="954692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>
                <a:latin typeface="Times New Roman" pitchFamily="18" charset="0"/>
              </a:rPr>
              <a:t>SNV</a:t>
            </a:r>
          </a:p>
          <a:p>
            <a:pPr algn="ctr"/>
            <a:r>
              <a:rPr lang="en-US" altLang="en-US" b="1">
                <a:latin typeface="Times New Roman" pitchFamily="18" charset="0"/>
              </a:rPr>
              <a:t> Sách ngoại văn</a:t>
            </a:r>
          </a:p>
          <a:p>
            <a:pPr algn="ctr"/>
            <a:r>
              <a:rPr lang="en-US" altLang="en-US" b="1">
                <a:latin typeface="Times New Roman" pitchFamily="18" charset="0"/>
              </a:rPr>
              <a:t>1530 cuốn</a:t>
            </a:r>
          </a:p>
        </p:txBody>
      </p:sp>
      <p:sp>
        <p:nvSpPr>
          <p:cNvPr id="51" name="Freeform 162"/>
          <p:cNvSpPr>
            <a:spLocks/>
          </p:cNvSpPr>
          <p:nvPr/>
        </p:nvSpPr>
        <p:spPr bwMode="auto">
          <a:xfrm>
            <a:off x="3386825" y="2998744"/>
            <a:ext cx="2446549" cy="954692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>
                <a:latin typeface="Times New Roman" pitchFamily="18" charset="0"/>
              </a:rPr>
              <a:t>SVNN</a:t>
            </a:r>
          </a:p>
          <a:p>
            <a:pPr algn="ctr"/>
            <a:r>
              <a:rPr lang="en-US" altLang="en-US" b="1">
                <a:latin typeface="Times New Roman" pitchFamily="18" charset="0"/>
              </a:rPr>
              <a:t> Sách ngoại ngoại ngữ</a:t>
            </a:r>
          </a:p>
          <a:p>
            <a:pPr algn="ctr"/>
            <a:r>
              <a:rPr lang="en-US" altLang="en-US" b="1">
                <a:latin typeface="Times New Roman" pitchFamily="18" charset="0"/>
              </a:rPr>
              <a:t>524 Cuốn</a:t>
            </a:r>
          </a:p>
        </p:txBody>
      </p:sp>
      <p:sp>
        <p:nvSpPr>
          <p:cNvPr id="4" name="Rectangle 3"/>
          <p:cNvSpPr/>
          <p:nvPr/>
        </p:nvSpPr>
        <p:spPr>
          <a:xfrm>
            <a:off x="192481" y="4222376"/>
            <a:ext cx="814724" cy="1806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  <a:p>
            <a:pPr algn="ctr"/>
            <a:r>
              <a:rPr lang="en-US"/>
              <a:t>TOEFL iBT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119772" y="4222376"/>
            <a:ext cx="754360" cy="1806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  <a:p>
            <a:pPr algn="ctr"/>
            <a:r>
              <a:rPr lang="en-US"/>
              <a:t>IELST</a:t>
            </a:r>
          </a:p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986699" y="4217184"/>
            <a:ext cx="995278" cy="1811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Chuyên ngành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62920" y="3953436"/>
            <a:ext cx="0" cy="2637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523332" y="3953436"/>
            <a:ext cx="0" cy="2637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3147108" y="4222376"/>
            <a:ext cx="814724" cy="1806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Sách </a:t>
            </a:r>
          </a:p>
          <a:p>
            <a:pPr algn="ctr"/>
            <a:r>
              <a:rPr lang="en-US"/>
              <a:t>TOEFL iBT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074399" y="4222376"/>
            <a:ext cx="754360" cy="1806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Sách </a:t>
            </a:r>
          </a:p>
          <a:p>
            <a:pPr algn="ctr"/>
            <a:r>
              <a:rPr lang="en-US"/>
              <a:t>IELST</a:t>
            </a:r>
          </a:p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941326" y="4217184"/>
            <a:ext cx="995278" cy="1811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Chuyên ngành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5217547" y="3953436"/>
            <a:ext cx="0" cy="2637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6135670" y="4222376"/>
            <a:ext cx="814724" cy="1806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  <a:p>
            <a:pPr algn="ctr"/>
            <a:r>
              <a:rPr lang="en-US"/>
              <a:t>Kinh tế, QTKD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062961" y="4222376"/>
            <a:ext cx="754360" cy="1806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Văn học, Tiểu học MN,… </a:t>
            </a:r>
          </a:p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929888" y="4217184"/>
            <a:ext cx="995278" cy="1811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Chuyên ngành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8206109" y="3953436"/>
            <a:ext cx="0" cy="2637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4438252" y="3953436"/>
            <a:ext cx="0" cy="2637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7464394" y="3953436"/>
            <a:ext cx="0" cy="2637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99175" y="3949346"/>
            <a:ext cx="0" cy="2637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598522" y="3958628"/>
            <a:ext cx="0" cy="2637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776907" y="3949346"/>
            <a:ext cx="0" cy="2637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2" y="91958"/>
            <a:ext cx="1196965" cy="1196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9194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174627"/>
            <a:ext cx="6997700" cy="1031874"/>
          </a:xfrm>
        </p:spPr>
        <p:txBody>
          <a:bodyPr/>
          <a:lstStyle/>
          <a:p>
            <a:r>
              <a:rPr lang="en-US"/>
              <a:t>Các cơ sở dữ liệu</a:t>
            </a:r>
            <a:endParaRPr lang="en-US" dirty="0"/>
          </a:p>
        </p:txBody>
      </p:sp>
      <p:grpSp>
        <p:nvGrpSpPr>
          <p:cNvPr id="28" name="Group 32"/>
          <p:cNvGrpSpPr/>
          <p:nvPr/>
        </p:nvGrpSpPr>
        <p:grpSpPr>
          <a:xfrm>
            <a:off x="-18258" y="2272541"/>
            <a:ext cx="9143999" cy="3118600"/>
            <a:chOff x="1" y="2104981"/>
            <a:chExt cx="9143998" cy="3128151"/>
          </a:xfrm>
        </p:grpSpPr>
        <p:sp>
          <p:nvSpPr>
            <p:cNvPr id="29" name="TG_Rectangle 36"/>
            <p:cNvSpPr/>
            <p:nvPr/>
          </p:nvSpPr>
          <p:spPr bwMode="gray">
            <a:xfrm>
              <a:off x="5052592" y="2104981"/>
              <a:ext cx="4090689" cy="1562903"/>
            </a:xfrm>
            <a:prstGeom prst="rect">
              <a:avLst/>
            </a:prstGeom>
            <a:gradFill>
              <a:gsLst>
                <a:gs pos="25000">
                  <a:schemeClr val="accent2"/>
                </a:gs>
                <a:gs pos="100000">
                  <a:schemeClr val="accent4">
                    <a:lumMod val="20000"/>
                    <a:lumOff val="80000"/>
                    <a:alpha val="0"/>
                  </a:schemeClr>
                </a:gs>
              </a:gsLst>
              <a:lin ang="0" scaled="1"/>
            </a:gra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softEdge">
              <a:bevelT w="101600" h="38100"/>
              <a:contourClr>
                <a:schemeClr val="accent3"/>
              </a:contourClr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1463040" rIns="182880" rtlCol="0" anchor="ctr"/>
            <a:lstStyle/>
            <a:p>
              <a:pPr algn="r"/>
              <a:endParaRPr lang="en-US" sz="1600" dirty="0">
                <a:solidFill>
                  <a:schemeClr val="tx1"/>
                </a:solidFill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</a:endParaRPr>
            </a:p>
          </p:txBody>
        </p:sp>
        <p:sp>
          <p:nvSpPr>
            <p:cNvPr id="30" name="TG_Rectangle 37"/>
            <p:cNvSpPr/>
            <p:nvPr/>
          </p:nvSpPr>
          <p:spPr bwMode="gray">
            <a:xfrm>
              <a:off x="5043210" y="3667884"/>
              <a:ext cx="4100789" cy="1565248"/>
            </a:xfrm>
            <a:prstGeom prst="rect">
              <a:avLst/>
            </a:prstGeom>
            <a:gradFill>
              <a:gsLst>
                <a:gs pos="25000">
                  <a:schemeClr val="accent3"/>
                </a:gs>
                <a:gs pos="100000">
                  <a:schemeClr val="accent3">
                    <a:lumMod val="20000"/>
                    <a:lumOff val="80000"/>
                    <a:alpha val="0"/>
                  </a:schemeClr>
                </a:gs>
              </a:gsLst>
              <a:lin ang="0" scaled="1"/>
            </a:gra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softEdge">
              <a:bevelT w="101600" h="38100"/>
              <a:contourClr>
                <a:schemeClr val="accent3"/>
              </a:contourClr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1463040" rIns="182880" rtlCol="0" anchor="ctr"/>
            <a:lstStyle/>
            <a:p>
              <a:pPr algn="r"/>
              <a:endParaRPr lang="en-US" sz="1600" dirty="0">
                <a:solidFill>
                  <a:schemeClr val="tx1"/>
                </a:solidFill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</a:endParaRPr>
            </a:p>
          </p:txBody>
        </p:sp>
        <p:sp>
          <p:nvSpPr>
            <p:cNvPr id="31" name="TG_Rectangle 38"/>
            <p:cNvSpPr/>
            <p:nvPr/>
          </p:nvSpPr>
          <p:spPr bwMode="gray">
            <a:xfrm>
              <a:off x="1" y="3667884"/>
              <a:ext cx="4070736" cy="1565248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79000">
                  <a:schemeClr val="accent6"/>
                </a:gs>
              </a:gsLst>
              <a:lin ang="0" scaled="1"/>
              <a:tileRect/>
            </a:gra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softEdge">
              <a:bevelT w="101600" h="38100"/>
              <a:contourClr>
                <a:schemeClr val="accent3"/>
              </a:contourClr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182880" rIns="1371600" rtlCol="0" anchor="ctr"/>
            <a:lstStyle/>
            <a:p>
              <a:endParaRPr lang="en-US" sz="1600" dirty="0">
                <a:solidFill>
                  <a:schemeClr val="tx1"/>
                </a:solidFill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</a:endParaRPr>
            </a:p>
          </p:txBody>
        </p:sp>
        <p:sp>
          <p:nvSpPr>
            <p:cNvPr id="32" name="TG_Rectangle 35"/>
            <p:cNvSpPr/>
            <p:nvPr/>
          </p:nvSpPr>
          <p:spPr bwMode="gray">
            <a:xfrm>
              <a:off x="1" y="2104981"/>
              <a:ext cx="4070736" cy="1562903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79000">
                  <a:schemeClr val="accent5"/>
                </a:gs>
              </a:gsLst>
              <a:lin ang="0" scaled="1"/>
              <a:tileRect/>
            </a:gra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softEdge">
              <a:bevelT w="101600" h="38100"/>
              <a:contourClr>
                <a:schemeClr val="accent3"/>
              </a:contourClr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182880" rIns="1371600" rtlCol="0" anchor="ctr"/>
            <a:lstStyle/>
            <a:p>
              <a:endParaRPr lang="en-US" sz="1600" dirty="0">
                <a:solidFill>
                  <a:schemeClr val="tx1"/>
                </a:solidFill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36245" y="2228631"/>
            <a:ext cx="24819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Mục lục trực tuyến cung cấp các thông tin về tài liệu giấy</a:t>
            </a:r>
            <a:endParaRPr lang="en-US" b="1" dirty="0">
              <a:effectLst>
                <a:outerShdw blurRad="38100" dist="50800" dir="2700000" algn="tl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6416" y="3755052"/>
            <a:ext cx="2623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Cung cấp 1,2 triệu tài liệu số cho nhiều chuyên ngành khác nhau</a:t>
            </a:r>
            <a:endParaRPr lang="en-US" b="1" dirty="0">
              <a:effectLst>
                <a:outerShdw blurRad="38100" dist="50800" dir="2700000" algn="tl">
                  <a:srgbClr val="000000">
                    <a:alpha val="20000"/>
                  </a:srgbClr>
                </a:outerShdw>
              </a:effectLst>
              <a:cs typeface="Arial" pitchFamily="34" charset="0"/>
            </a:endParaRPr>
          </a:p>
          <a:p>
            <a:endParaRPr lang="en-US" dirty="0">
              <a:effectLst>
                <a:outerShdw blurRad="38100" dist="50800" dir="2700000" algn="tl">
                  <a:srgbClr val="000000">
                    <a:alpha val="2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90969" y="2240885"/>
            <a:ext cx="26720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Cung cấp các thông tin về hoạt động của Trung tâm Thư viện</a:t>
            </a:r>
            <a:endParaRPr lang="en-US" b="1" dirty="0">
              <a:effectLst>
                <a:outerShdw blurRad="38100" dist="50800" dir="2700000" algn="tl">
                  <a:srgbClr val="000000">
                    <a:alpha val="2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24826" y="3769812"/>
            <a:ext cx="2638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Cung cấp các tài liệu số của cán bộ giảng viên, sinh viên Trường Đại học Hà Tĩnh</a:t>
            </a:r>
            <a:endParaRPr lang="en-US" sz="1600" b="1" dirty="0">
              <a:effectLst>
                <a:outerShdw blurRad="38100" dist="50800" dir="2700000" algn="tl">
                  <a:srgbClr val="000000">
                    <a:alpha val="20000"/>
                  </a:srgbClr>
                </a:outerShdw>
              </a:effectLst>
            </a:endParaRPr>
          </a:p>
        </p:txBody>
      </p:sp>
      <p:grpSp>
        <p:nvGrpSpPr>
          <p:cNvPr id="37" name="Group 43"/>
          <p:cNvGrpSpPr/>
          <p:nvPr/>
        </p:nvGrpSpPr>
        <p:grpSpPr>
          <a:xfrm>
            <a:off x="2750307" y="1889914"/>
            <a:ext cx="3401283" cy="3550326"/>
            <a:chOff x="2750306" y="1889914"/>
            <a:chExt cx="3485588" cy="3550326"/>
          </a:xfrm>
          <a:effectLst>
            <a:reflection blurRad="6350" stA="50000" endA="300" endPos="38500" dist="50800" dir="5400000" sy="-100000" algn="bl" rotWithShape="0"/>
          </a:effectLst>
        </p:grpSpPr>
        <p:grpSp>
          <p:nvGrpSpPr>
            <p:cNvPr id="38" name="Group 25"/>
            <p:cNvGrpSpPr/>
            <p:nvPr/>
          </p:nvGrpSpPr>
          <p:grpSpPr bwMode="gray">
            <a:xfrm>
              <a:off x="2750306" y="1931967"/>
              <a:ext cx="3485588" cy="3508273"/>
              <a:chOff x="2606822" y="2123718"/>
              <a:chExt cx="3983730" cy="3847026"/>
            </a:xfrm>
            <a:effectLst/>
            <a:scene3d>
              <a:camera prst="orthographicFront"/>
              <a:lightRig rig="glow" dir="t">
                <a:rot lat="0" lon="0" rev="2400000"/>
              </a:lightRig>
            </a:scene3d>
          </p:grpSpPr>
          <p:sp>
            <p:nvSpPr>
              <p:cNvPr id="45" name="TG_Pie 37"/>
              <p:cNvSpPr/>
              <p:nvPr/>
            </p:nvSpPr>
            <p:spPr bwMode="gray">
              <a:xfrm>
                <a:off x="2653672" y="2174586"/>
                <a:ext cx="3936880" cy="3796158"/>
              </a:xfrm>
              <a:prstGeom prst="pie">
                <a:avLst>
                  <a:gd name="adj1" fmla="val 16202532"/>
                  <a:gd name="adj2" fmla="val 21592877"/>
                </a:avLst>
              </a:prstGeom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/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softEdge">
                <a:bevelT w="88900" h="889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TG_Pie 36"/>
              <p:cNvSpPr/>
              <p:nvPr/>
            </p:nvSpPr>
            <p:spPr bwMode="gray">
              <a:xfrm>
                <a:off x="2606822" y="2126484"/>
                <a:ext cx="3936881" cy="3796158"/>
              </a:xfrm>
              <a:prstGeom prst="pie">
                <a:avLst>
                  <a:gd name="adj1" fmla="val 10794024"/>
                  <a:gd name="adj2" fmla="val 16200000"/>
                </a:avLst>
              </a:prstGeom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5"/>
                  </a:gs>
                </a:gsLst>
                <a:lin ang="2700000" scaled="1"/>
                <a:tileRect/>
              </a:gradFill>
              <a:ln/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softEdge">
                <a:bevelT w="88900" h="88900"/>
                <a:contourClr>
                  <a:schemeClr val="accent4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TG_Pie 39"/>
              <p:cNvSpPr/>
              <p:nvPr/>
            </p:nvSpPr>
            <p:spPr bwMode="gray">
              <a:xfrm>
                <a:off x="2610310" y="2130688"/>
                <a:ext cx="3936880" cy="3796158"/>
              </a:xfrm>
              <a:prstGeom prst="pie">
                <a:avLst>
                  <a:gd name="adj1" fmla="val 5393760"/>
                  <a:gd name="adj2" fmla="val 10783517"/>
                </a:avLst>
              </a:prstGeom>
              <a:gradFill flip="none" rotWithShape="1">
                <a:gsLst>
                  <a:gs pos="0">
                    <a:schemeClr val="accent6">
                      <a:shade val="30000"/>
                      <a:satMod val="115000"/>
                    </a:schemeClr>
                  </a:gs>
                  <a:gs pos="50000">
                    <a:schemeClr val="accent6">
                      <a:shade val="67500"/>
                      <a:satMod val="115000"/>
                    </a:schemeClr>
                  </a:gs>
                  <a:gs pos="100000">
                    <a:schemeClr val="accent6"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/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softEdge">
                <a:bevelT w="88900" h="889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TG_Pie 38"/>
              <p:cNvSpPr/>
              <p:nvPr/>
            </p:nvSpPr>
            <p:spPr bwMode="gray">
              <a:xfrm>
                <a:off x="2619702" y="2123718"/>
                <a:ext cx="3936880" cy="3796158"/>
              </a:xfrm>
              <a:prstGeom prst="pie">
                <a:avLst>
                  <a:gd name="adj1" fmla="val 9002"/>
                  <a:gd name="adj2" fmla="val 5407225"/>
                </a:avLst>
              </a:prstGeom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/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softEdge">
                <a:bevelT w="88900" h="889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TG_Rectangle 42"/>
            <p:cNvSpPr/>
            <p:nvPr/>
          </p:nvSpPr>
          <p:spPr bwMode="gray">
            <a:xfrm rot="21422773">
              <a:off x="2956832" y="2397081"/>
              <a:ext cx="2720126" cy="300054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prstTxWarp prst="textArchUp">
                <a:avLst>
                  <a:gd name="adj" fmla="val 11720621"/>
                </a:avLst>
              </a:prstTxWarp>
              <a:spAutoFit/>
            </a:bodyPr>
            <a:lstStyle/>
            <a:p>
              <a:r>
                <a:rPr lang="en-US" b="1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CSDL  thư mục (opac)</a:t>
              </a:r>
              <a:endParaRPr lang="en-US" b="1" cap="none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0" name="TG_Rectangle 44"/>
            <p:cNvSpPr/>
            <p:nvPr/>
          </p:nvSpPr>
          <p:spPr bwMode="gray">
            <a:xfrm rot="604888">
              <a:off x="3392936" y="2403568"/>
              <a:ext cx="2621067" cy="2987573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prstTxWarp prst="textArchUp">
                <a:avLst>
                  <a:gd name="adj" fmla="val 11653224"/>
                </a:avLst>
              </a:prstTxWarp>
              <a:spAutoFit/>
            </a:bodyPr>
            <a:lstStyle/>
            <a:p>
              <a:pPr algn="r"/>
              <a:r>
                <a:rPr lang="en-US" b="1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 </a:t>
              </a:r>
              <a:r>
                <a:rPr lang="en-US" sz="1600" b="1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Công thông tin thư viện</a:t>
              </a:r>
              <a:endParaRPr lang="en-US" sz="1600" b="1" cap="none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1" name="TG_Rectangle 45"/>
            <p:cNvSpPr/>
            <p:nvPr/>
          </p:nvSpPr>
          <p:spPr bwMode="gray">
            <a:xfrm rot="21385950">
              <a:off x="2999635" y="1889914"/>
              <a:ext cx="3028079" cy="3166332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prstTxWarp prst="textArchDown">
                <a:avLst>
                  <a:gd name="adj" fmla="val 826410"/>
                </a:avLst>
              </a:prstTxWarp>
              <a:spAutoFit/>
            </a:bodyPr>
            <a:lstStyle/>
            <a:p>
              <a:pPr algn="r"/>
              <a:r>
                <a:rPr lang="en-US" b="1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CSDL liệu nội sinh</a:t>
              </a:r>
              <a:endParaRPr lang="en-US" b="1" cap="none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2" name="TG_Rectangle 46"/>
            <p:cNvSpPr/>
            <p:nvPr/>
          </p:nvSpPr>
          <p:spPr bwMode="gray">
            <a:xfrm>
              <a:off x="3001941" y="1968480"/>
              <a:ext cx="2752435" cy="3176631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prstTxWarp prst="textArchDown">
                <a:avLst>
                  <a:gd name="adj" fmla="val 815279"/>
                </a:avLst>
              </a:prstTxWarp>
              <a:spAutoFit/>
            </a:bodyPr>
            <a:lstStyle/>
            <a:p>
              <a:r>
                <a:rPr lang="en-US" b="1" cap="none" spc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CSDL tailieu.vn</a:t>
              </a:r>
              <a:endParaRPr lang="en-US" b="1" cap="none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3" name="TG_Oval 19"/>
            <p:cNvSpPr/>
            <p:nvPr/>
          </p:nvSpPr>
          <p:spPr bwMode="gray">
            <a:xfrm>
              <a:off x="3338909" y="2509751"/>
              <a:ext cx="2349375" cy="2339892"/>
            </a:xfrm>
            <a:prstGeom prst="donut">
              <a:avLst>
                <a:gd name="adj" fmla="val 16658"/>
              </a:avLst>
            </a:prstGeom>
            <a:gradFill>
              <a:gsLst>
                <a:gs pos="0">
                  <a:schemeClr val="tx1">
                    <a:alpha val="50000"/>
                  </a:schemeClr>
                </a:gs>
                <a:gs pos="25000">
                  <a:schemeClr val="tx1">
                    <a:lumMod val="65000"/>
                    <a:alpha val="50000"/>
                  </a:schemeClr>
                </a:gs>
                <a:gs pos="50000">
                  <a:schemeClr val="tx1">
                    <a:lumMod val="50000"/>
                    <a:alpha val="50000"/>
                  </a:schemeClr>
                </a:gs>
                <a:gs pos="75000">
                  <a:schemeClr val="tx1">
                    <a:lumMod val="65000"/>
                    <a:alpha val="5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  <a:ln w="28575">
              <a:solidFill>
                <a:schemeClr val="lt1">
                  <a:alpha val="30000"/>
                </a:schemeClr>
              </a:solidFill>
            </a:ln>
            <a:effectLst/>
            <a:scene3d>
              <a:camera prst="orthographicFront"/>
              <a:lightRig rig="brightRoom" dir="t"/>
            </a:scene3d>
            <a:sp3d prstMaterial="clear">
              <a:bevelT w="635000" h="254000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TG_Oval 19"/>
            <p:cNvSpPr/>
            <p:nvPr/>
          </p:nvSpPr>
          <p:spPr bwMode="gray">
            <a:xfrm>
              <a:off x="3469902" y="2631258"/>
              <a:ext cx="2087550" cy="209717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46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flat" dir="t">
                <a:rot lat="0" lon="0" rev="6000000"/>
              </a:lightRig>
            </a:scene3d>
            <a:sp3d>
              <a:bevelT w="1143000" h="1143000"/>
              <a:bevelB w="0" h="0"/>
              <a:contourClr>
                <a:schemeClr val="accent3"/>
              </a:contourClr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9" name="Rectangle 48"/>
          <p:cNvSpPr/>
          <p:nvPr/>
        </p:nvSpPr>
        <p:spPr bwMode="white">
          <a:xfrm>
            <a:off x="3695687" y="3392487"/>
            <a:ext cx="1716111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CSDL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1" y="25912"/>
            <a:ext cx="1316662" cy="1316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6964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688" y="162026"/>
            <a:ext cx="7607300" cy="1031874"/>
          </a:xfrm>
        </p:spPr>
        <p:txBody>
          <a:bodyPr>
            <a:normAutofit/>
          </a:bodyPr>
          <a:lstStyle/>
          <a:p>
            <a:r>
              <a:rPr lang="en-US" sz="3200"/>
              <a:t>Phương pháp tìm kiếm CSDL OPAC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1975953"/>
            <a:ext cx="7008252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kern="0" dirty="0">
                <a:solidFill>
                  <a:srgbClr val="FFFFFF"/>
                </a:solidFill>
              </a:rPr>
              <a:t>“</a:t>
            </a:r>
            <a:r>
              <a:rPr lang="en-US" sz="2800" b="1" kern="0" dirty="0">
                <a:solidFill>
                  <a:srgbClr val="FFFFFF"/>
                </a:solidFill>
              </a:rPr>
              <a:t>OER</a:t>
            </a:r>
            <a:r>
              <a:rPr lang="vi-VN" sz="2800" b="1" kern="0" dirty="0">
                <a:solidFill>
                  <a:srgbClr val="FFFFFF"/>
                </a:solidFill>
              </a:rPr>
              <a:t> là một sự đầu tư cho phát triển con người một cách bền vững. </a:t>
            </a:r>
            <a:r>
              <a:rPr lang="en-US" sz="2800" b="1" kern="0" dirty="0">
                <a:solidFill>
                  <a:srgbClr val="FFFFFF"/>
                </a:solidFill>
              </a:rPr>
              <a:t>OER</a:t>
            </a:r>
            <a:r>
              <a:rPr lang="vi-VN" sz="2800" b="1" kern="0" dirty="0">
                <a:solidFill>
                  <a:srgbClr val="FFFFFF"/>
                </a:solidFill>
              </a:rPr>
              <a:t> giúp tăng cường khả năng tiếp cận đến giáo dục chất lượng cao và làm giảm giá thành của giáo dục trên toàn thế giới”</a:t>
            </a:r>
            <a:endParaRPr lang="en-US" sz="2800" b="1" kern="0" dirty="0">
              <a:solidFill>
                <a:srgbClr val="FFFFFF"/>
              </a:solidFill>
            </a:endParaRPr>
          </a:p>
          <a:p>
            <a:endParaRPr lang="en-US" sz="2300" dirty="0"/>
          </a:p>
        </p:txBody>
      </p:sp>
      <p:sp>
        <p:nvSpPr>
          <p:cNvPr id="8" name="TextBox 7"/>
          <p:cNvSpPr txBox="1"/>
          <p:nvPr/>
        </p:nvSpPr>
        <p:spPr>
          <a:xfrm>
            <a:off x="190500" y="1614878"/>
            <a:ext cx="8801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Cách</a:t>
            </a:r>
            <a:r>
              <a:rPr lang="en-US" b="1" dirty="0">
                <a:solidFill>
                  <a:srgbClr val="FF0000"/>
                </a:solidFill>
              </a:rPr>
              <a:t> 1:</a:t>
            </a:r>
            <a:r>
              <a:rPr lang="en-US" dirty="0"/>
              <a:t> </a:t>
            </a:r>
            <a:r>
              <a:rPr lang="en-US" b="1" dirty="0">
                <a:hlinkClick r:id="rId3"/>
              </a:rPr>
              <a:t>http://lic.htu.edu.vn/Pages/trangchu.aspx</a:t>
            </a:r>
            <a:r>
              <a:rPr lang="en-US" b="1" dirty="0"/>
              <a:t>  </a:t>
            </a:r>
            <a:r>
              <a:rPr lang="en-US" b="1" dirty="0">
                <a:solidFill>
                  <a:srgbClr val="FF0000"/>
                </a:solidFill>
              </a:rPr>
              <a:t>qua </a:t>
            </a:r>
            <a:r>
              <a:rPr lang="en-US" b="1" dirty="0" err="1">
                <a:solidFill>
                  <a:srgbClr val="FF0000"/>
                </a:solidFill>
              </a:rPr>
              <a:t>Thư</a:t>
            </a: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b="1" dirty="0" err="1">
                <a:solidFill>
                  <a:srgbClr val="FF0000"/>
                </a:solidFill>
              </a:rPr>
              <a:t>viện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trên</a:t>
            </a:r>
            <a:r>
              <a:rPr lang="en-US" b="1" dirty="0">
                <a:solidFill>
                  <a:srgbClr val="FF0000"/>
                </a:solidFill>
              </a:rPr>
              <a:t> website htu.edu.vn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Cách</a:t>
            </a:r>
            <a:r>
              <a:rPr lang="en-US" b="1" dirty="0">
                <a:solidFill>
                  <a:srgbClr val="FF0000"/>
                </a:solidFill>
              </a:rPr>
              <a:t> 2</a:t>
            </a:r>
            <a:r>
              <a:rPr lang="en-US" b="1">
                <a:solidFill>
                  <a:srgbClr val="FF0000"/>
                </a:solidFill>
              </a:rPr>
              <a:t>: </a:t>
            </a:r>
            <a:r>
              <a:rPr lang="en-US" b="1">
                <a:solidFill>
                  <a:srgbClr val="FF0000"/>
                </a:solidFill>
                <a:hlinkClick r:id="rId4"/>
              </a:rPr>
              <a:t>http://10.10.80.19/Opac/Windex.aspx</a:t>
            </a:r>
            <a:endParaRPr lang="en-US" b="1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4700" y="1267312"/>
            <a:ext cx="3613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Địa chỉ truy cập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3804" r="12712" b="4861"/>
          <a:stretch/>
        </p:blipFill>
        <p:spPr bwMode="auto">
          <a:xfrm>
            <a:off x="774700" y="2261209"/>
            <a:ext cx="7987335" cy="387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" y="39137"/>
            <a:ext cx="1316662" cy="1316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6669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1483</TotalTime>
  <Words>1594</Words>
  <Application>Microsoft Office PowerPoint</Application>
  <PresentationFormat>On-screen Show (4:3)</PresentationFormat>
  <Paragraphs>263</Paragraphs>
  <Slides>51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Calibri Light</vt:lpstr>
      <vt:lpstr>Times New Roman</vt:lpstr>
      <vt:lpstr>Verdana</vt:lpstr>
      <vt:lpstr>Office Theme</vt:lpstr>
      <vt:lpstr>KỸ NĂNG THÔNG TIN</vt:lpstr>
      <vt:lpstr>NỘI DUNG KỸ NĂNG THÔNG TIN</vt:lpstr>
      <vt:lpstr>TÌM KIẾM THÔNG TIN TẠI TRUNG TÂM THƯ VIỆN TRƯỜNG ĐẠI HỌC HÀ TĨNH</vt:lpstr>
      <vt:lpstr>Tổng quan về Trung tâm Thông tin – Thư viện</vt:lpstr>
      <vt:lpstr>Tổng quan về Trung tâm thông tin – Thư viện</vt:lpstr>
      <vt:lpstr>Ký hiệu kho sách</vt:lpstr>
      <vt:lpstr>Sách ngoại ngữ - Ký hiệu kho sách</vt:lpstr>
      <vt:lpstr>Các cơ sở dữ liệu</vt:lpstr>
      <vt:lpstr>Phương pháp tìm kiếm CSDL OPAC</vt:lpstr>
      <vt:lpstr>Giao diện tìm kiếm OPAC</vt:lpstr>
      <vt:lpstr>Giao diện tìm kiếm tài liệu</vt:lpstr>
      <vt:lpstr>Tìm kiếm đơn giản</vt:lpstr>
      <vt:lpstr>Kết quả tìm</vt:lpstr>
      <vt:lpstr>Xem chi tiết tài liệu vừa tìm được</vt:lpstr>
      <vt:lpstr>Tìm kiếm chi tiết</vt:lpstr>
      <vt:lpstr>Kết quả tìm</vt:lpstr>
      <vt:lpstr>Giao diện tìm kiếm nâng cao</vt:lpstr>
      <vt:lpstr>Tìm kiếm nâng cao với toán tử AND</vt:lpstr>
      <vt:lpstr>Kết quả tìm</vt:lpstr>
      <vt:lpstr>Tìm kiếm theo toán tử OR</vt:lpstr>
      <vt:lpstr>Kết quả tìm kiếm</vt:lpstr>
      <vt:lpstr>Giao diện/ Tìm kiếm theo toán tử NOT</vt:lpstr>
      <vt:lpstr>Kết quả tìm kiếm</vt:lpstr>
      <vt:lpstr>Xem chi tiết tài liệu tìm được</vt:lpstr>
      <vt:lpstr>Lưu ý </vt:lpstr>
      <vt:lpstr>Điền thông tin vào phiếu yêu cầu</vt:lpstr>
      <vt:lpstr>Góp ý của bạn đọc cho Thư viện</vt:lpstr>
      <vt:lpstr>Trang riêng dành cho bạn đọc</vt:lpstr>
      <vt:lpstr>Đăng nhập khi bạn đọc đã đăng ký</vt:lpstr>
      <vt:lpstr>Nếu bạn đọc chưa đăng ký</vt:lpstr>
      <vt:lpstr>Nhập thông tin đăng ký</vt:lpstr>
      <vt:lpstr>Đăng ký thành công</vt:lpstr>
      <vt:lpstr>Biết được thông tin cá nhân</vt:lpstr>
      <vt:lpstr>Lĩnh vực quan tâm</vt:lpstr>
      <vt:lpstr>Đăng ký đặt chổ/ mượn online</vt:lpstr>
      <vt:lpstr>Đăng ký mượn</vt:lpstr>
      <vt:lpstr>Trang trợ giúp</vt:lpstr>
      <vt:lpstr>Tạo mục lục tài liệu đã tìm kiếm được</vt:lpstr>
      <vt:lpstr>Tạo mục lục tài liệu đã tìm kiếm được</vt:lpstr>
      <vt:lpstr>Tạo mục lục tài liệu đã tìm kiếm được</vt:lpstr>
      <vt:lpstr>Tạo mục lục tài liệu đã tìm kiếm được</vt:lpstr>
      <vt:lpstr>Tạo mục lục tài liệu đã tìm kiếm được</vt:lpstr>
      <vt:lpstr>2. Tìm kiếm tài liệu số nội sinh (DSPACE)</vt:lpstr>
      <vt:lpstr>Đăng nhập tài khoản</vt:lpstr>
      <vt:lpstr>Đăng nhập tài khoản</vt:lpstr>
      <vt:lpstr>Vào “Hồ sơ” để đổi mật khẩu</vt:lpstr>
      <vt:lpstr>Tìm kiếm theo từ khóa</vt:lpstr>
      <vt:lpstr>Tìm kiếm tài liệu theo cac tiêu chí</vt:lpstr>
      <vt:lpstr>Kết quả tìm kiếm</vt:lpstr>
      <vt:lpstr>Đọc và dowload tài liệu </vt:lpstr>
      <vt:lpstr>Trân trọng cảm ơn!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 Hung</dc:creator>
  <cp:lastModifiedBy>DuongTran</cp:lastModifiedBy>
  <cp:revision>407</cp:revision>
  <dcterms:created xsi:type="dcterms:W3CDTF">2016-09-26T18:55:49Z</dcterms:created>
  <dcterms:modified xsi:type="dcterms:W3CDTF">2024-08-15T08:44:17Z</dcterms:modified>
</cp:coreProperties>
</file>